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87" r:id="rId4"/>
    <p:sldId id="257" r:id="rId5"/>
    <p:sldId id="294" r:id="rId6"/>
    <p:sldId id="295" r:id="rId7"/>
    <p:sldId id="296" r:id="rId8"/>
    <p:sldId id="297" r:id="rId9"/>
    <p:sldId id="298" r:id="rId10"/>
    <p:sldId id="302" r:id="rId11"/>
    <p:sldId id="299" r:id="rId12"/>
    <p:sldId id="300" r:id="rId13"/>
    <p:sldId id="301" r:id="rId14"/>
    <p:sldId id="303" r:id="rId15"/>
    <p:sldId id="304" r:id="rId16"/>
    <p:sldId id="305" r:id="rId17"/>
    <p:sldId id="30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66F"/>
    <a:srgbClr val="2DFF8C"/>
    <a:srgbClr val="EFF5A3"/>
    <a:srgbClr val="DFF1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76" autoAdjust="0"/>
  </p:normalViewPr>
  <p:slideViewPr>
    <p:cSldViewPr snapToGrid="0">
      <p:cViewPr varScale="1">
        <p:scale>
          <a:sx n="90" d="100"/>
          <a:sy n="90" d="100"/>
        </p:scale>
        <p:origin x="81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16DF7-B2E1-46C7-BD95-D8B47F817045}"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3094C-9AC6-4F68-ABC5-BF728785FD5C}" type="slidenum">
              <a:rPr lang="en-US" smtClean="0"/>
              <a:t>‹#›</a:t>
            </a:fld>
            <a:endParaRPr lang="en-US"/>
          </a:p>
        </p:txBody>
      </p:sp>
    </p:spTree>
    <p:extLst>
      <p:ext uri="{BB962C8B-B14F-4D97-AF65-F5344CB8AC3E}">
        <p14:creationId xmlns:p14="http://schemas.microsoft.com/office/powerpoint/2010/main" val="413535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3094C-9AC6-4F68-ABC5-BF728785FD5C}" type="slidenum">
              <a:rPr lang="en-US" smtClean="0"/>
              <a:t>1</a:t>
            </a:fld>
            <a:endParaRPr lang="en-US"/>
          </a:p>
        </p:txBody>
      </p:sp>
    </p:spTree>
    <p:extLst>
      <p:ext uri="{BB962C8B-B14F-4D97-AF65-F5344CB8AC3E}">
        <p14:creationId xmlns:p14="http://schemas.microsoft.com/office/powerpoint/2010/main" val="2572495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3094C-9AC6-4F68-ABC5-BF728785FD5C}" type="slidenum">
              <a:rPr lang="en-US" smtClean="0"/>
              <a:t>10</a:t>
            </a:fld>
            <a:endParaRPr lang="en-US"/>
          </a:p>
        </p:txBody>
      </p:sp>
    </p:spTree>
    <p:extLst>
      <p:ext uri="{BB962C8B-B14F-4D97-AF65-F5344CB8AC3E}">
        <p14:creationId xmlns:p14="http://schemas.microsoft.com/office/powerpoint/2010/main" val="1735434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3094C-9AC6-4F68-ABC5-BF728785FD5C}" type="slidenum">
              <a:rPr lang="en-US" smtClean="0"/>
              <a:t>11</a:t>
            </a:fld>
            <a:endParaRPr lang="en-US"/>
          </a:p>
        </p:txBody>
      </p:sp>
    </p:spTree>
    <p:extLst>
      <p:ext uri="{BB962C8B-B14F-4D97-AF65-F5344CB8AC3E}">
        <p14:creationId xmlns:p14="http://schemas.microsoft.com/office/powerpoint/2010/main" val="3111041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3094C-9AC6-4F68-ABC5-BF728785FD5C}" type="slidenum">
              <a:rPr lang="en-US" smtClean="0"/>
              <a:t>12</a:t>
            </a:fld>
            <a:endParaRPr lang="en-US"/>
          </a:p>
        </p:txBody>
      </p:sp>
    </p:spTree>
    <p:extLst>
      <p:ext uri="{BB962C8B-B14F-4D97-AF65-F5344CB8AC3E}">
        <p14:creationId xmlns:p14="http://schemas.microsoft.com/office/powerpoint/2010/main" val="3835608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smtClean="0">
                <a:latin typeface="+mn-lt"/>
                <a:ea typeface="Calibri"/>
                <a:cs typeface="Calibri"/>
                <a:sym typeface="Calibri"/>
              </a:rPr>
              <a:t>Reality mining </a:t>
            </a:r>
            <a:r>
              <a:rPr lang="en-IN" sz="1200" dirty="0" smtClean="0">
                <a:latin typeface="+mn-lt"/>
                <a:ea typeface="Calibri"/>
                <a:cs typeface="Calibri"/>
                <a:sym typeface="Calibri"/>
              </a:rPr>
              <a:t>is the collection and analysis of machine-sensed environmental data pertaining to human social </a:t>
            </a:r>
            <a:r>
              <a:rPr lang="en-IN" sz="1200" dirty="0" err="1" smtClean="0">
                <a:latin typeface="+mn-lt"/>
                <a:ea typeface="Calibri"/>
                <a:cs typeface="Calibri"/>
                <a:sym typeface="Calibri"/>
              </a:rPr>
              <a:t>behavior</a:t>
            </a:r>
            <a:r>
              <a:rPr lang="en-IN" sz="1200" dirty="0" smtClean="0">
                <a:latin typeface="+mn-lt"/>
                <a:ea typeface="Calibri"/>
                <a:cs typeface="Calibri"/>
                <a:sym typeface="Calibri"/>
              </a:rPr>
              <a:t> with the goal of identifying predictable patterns of </a:t>
            </a:r>
            <a:r>
              <a:rPr lang="en-IN" sz="1200" dirty="0" err="1" smtClean="0">
                <a:latin typeface="+mn-lt"/>
                <a:ea typeface="Calibri"/>
                <a:cs typeface="Calibri"/>
                <a:sym typeface="Calibri"/>
              </a:rPr>
              <a:t>behavior</a:t>
            </a:r>
            <a:r>
              <a:rPr lang="en-IN" sz="1200" dirty="0" smtClean="0">
                <a:latin typeface="+mn-lt"/>
                <a:ea typeface="Calibri"/>
                <a:cs typeface="Calibri"/>
                <a:sym typeface="Calibri"/>
              </a:rPr>
              <a:t>.  Reality mining was declared to be one of the “10 technologies most likely to change the way we live” by </a:t>
            </a:r>
            <a:r>
              <a:rPr lang="en-IN" sz="1200" i="1" dirty="0" smtClean="0">
                <a:latin typeface="+mn-lt"/>
                <a:ea typeface="Calibri"/>
                <a:cs typeface="Calibri"/>
                <a:sym typeface="Calibri"/>
              </a:rPr>
              <a:t>Technology Review Magazine</a:t>
            </a:r>
            <a:r>
              <a:rPr lang="en-IN" sz="1200" dirty="0" smtClean="0">
                <a:latin typeface="+mn-lt"/>
                <a:ea typeface="Calibri"/>
                <a:cs typeface="Calibri"/>
                <a:sym typeface="Calibri"/>
              </a:rPr>
              <a:t>. </a:t>
            </a:r>
          </a:p>
          <a:p>
            <a:endParaRPr lang="en-US" dirty="0"/>
          </a:p>
        </p:txBody>
      </p:sp>
      <p:sp>
        <p:nvSpPr>
          <p:cNvPr id="4" name="Slide Number Placeholder 3"/>
          <p:cNvSpPr>
            <a:spLocks noGrp="1"/>
          </p:cNvSpPr>
          <p:nvPr>
            <p:ph type="sldNum" sz="quarter" idx="10"/>
          </p:nvPr>
        </p:nvSpPr>
        <p:spPr/>
        <p:txBody>
          <a:bodyPr/>
          <a:lstStyle/>
          <a:p>
            <a:fld id="{A763094C-9AC6-4F68-ABC5-BF728785FD5C}" type="slidenum">
              <a:rPr lang="en-US" smtClean="0"/>
              <a:t>13</a:t>
            </a:fld>
            <a:endParaRPr lang="en-US"/>
          </a:p>
        </p:txBody>
      </p:sp>
    </p:spTree>
    <p:extLst>
      <p:ext uri="{BB962C8B-B14F-4D97-AF65-F5344CB8AC3E}">
        <p14:creationId xmlns:p14="http://schemas.microsoft.com/office/powerpoint/2010/main" val="3149859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3094C-9AC6-4F68-ABC5-BF728785FD5C}" type="slidenum">
              <a:rPr lang="en-US" smtClean="0"/>
              <a:t>14</a:t>
            </a:fld>
            <a:endParaRPr lang="en-US"/>
          </a:p>
        </p:txBody>
      </p:sp>
    </p:spTree>
    <p:extLst>
      <p:ext uri="{BB962C8B-B14F-4D97-AF65-F5344CB8AC3E}">
        <p14:creationId xmlns:p14="http://schemas.microsoft.com/office/powerpoint/2010/main" val="534760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80000"/>
              </a:lnSpc>
              <a:spcBef>
                <a:spcPts val="0"/>
              </a:spcBef>
              <a:buSzPct val="99200"/>
            </a:pPr>
            <a:r>
              <a:rPr lang="en-US" sz="2600" dirty="0" smtClean="0">
                <a:latin typeface="+mn-lt"/>
                <a:ea typeface="Calibri"/>
                <a:cs typeface="Calibri"/>
                <a:sym typeface="Calibri"/>
              </a:rPr>
              <a:t>Marketers have long faced challenges in determining campaign and channel effectiveness. </a:t>
            </a:r>
          </a:p>
          <a:p>
            <a:pPr marL="342900" lvl="0" indent="-342900">
              <a:lnSpc>
                <a:spcPct val="80000"/>
              </a:lnSpc>
              <a:spcBef>
                <a:spcPts val="496"/>
              </a:spcBef>
              <a:buSzPct val="99200"/>
            </a:pPr>
            <a:r>
              <a:rPr lang="en-US" sz="2600" dirty="0" smtClean="0">
                <a:latin typeface="+mn-lt"/>
                <a:ea typeface="Calibri"/>
                <a:cs typeface="Calibri"/>
                <a:sym typeface="Calibri"/>
              </a:rPr>
              <a:t>Digital marketing has become an increasingly important element of the marketer’s toolbox.</a:t>
            </a:r>
          </a:p>
          <a:p>
            <a:pPr marL="800100" lvl="1" indent="-342900">
              <a:lnSpc>
                <a:spcPct val="80000"/>
              </a:lnSpc>
              <a:spcBef>
                <a:spcPts val="434"/>
              </a:spcBef>
              <a:buSzPct val="98636"/>
              <a:buFont typeface="Wingdings" panose="05000000000000000000" pitchFamily="2" charset="2"/>
              <a:buChar char="§"/>
            </a:pPr>
            <a:r>
              <a:rPr lang="en-US" sz="2400" dirty="0" smtClean="0">
                <a:latin typeface="+mn-lt"/>
                <a:ea typeface="Calibri"/>
                <a:cs typeface="Calibri"/>
                <a:sym typeface="Calibri"/>
              </a:rPr>
              <a:t>More and more people spending increasing time online</a:t>
            </a:r>
          </a:p>
          <a:p>
            <a:pPr marL="800100" lvl="1" indent="-342900">
              <a:lnSpc>
                <a:spcPct val="80000"/>
              </a:lnSpc>
              <a:spcBef>
                <a:spcPts val="434"/>
              </a:spcBef>
              <a:buSzPct val="98636"/>
              <a:buFont typeface="Wingdings" panose="05000000000000000000" pitchFamily="2" charset="2"/>
              <a:buChar char="§"/>
            </a:pPr>
            <a:r>
              <a:rPr lang="en-US" sz="2400" dirty="0" smtClean="0">
                <a:latin typeface="+mn-lt"/>
                <a:ea typeface="Calibri"/>
                <a:cs typeface="Calibri"/>
                <a:sym typeface="Calibri"/>
              </a:rPr>
              <a:t>Much easier to track consumer behavior in response to digital marketing actions</a:t>
            </a:r>
          </a:p>
          <a:p>
            <a:endParaRPr lang="en-US" dirty="0"/>
          </a:p>
        </p:txBody>
      </p:sp>
      <p:sp>
        <p:nvSpPr>
          <p:cNvPr id="4" name="Slide Number Placeholder 3"/>
          <p:cNvSpPr>
            <a:spLocks noGrp="1"/>
          </p:cNvSpPr>
          <p:nvPr>
            <p:ph type="sldNum" sz="quarter" idx="10"/>
          </p:nvPr>
        </p:nvSpPr>
        <p:spPr/>
        <p:txBody>
          <a:bodyPr/>
          <a:lstStyle/>
          <a:p>
            <a:fld id="{A763094C-9AC6-4F68-ABC5-BF728785FD5C}" type="slidenum">
              <a:rPr lang="en-US" smtClean="0"/>
              <a:t>15</a:t>
            </a:fld>
            <a:endParaRPr lang="en-US"/>
          </a:p>
        </p:txBody>
      </p:sp>
    </p:spTree>
    <p:extLst>
      <p:ext uri="{BB962C8B-B14F-4D97-AF65-F5344CB8AC3E}">
        <p14:creationId xmlns:p14="http://schemas.microsoft.com/office/powerpoint/2010/main" val="3880250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sz="1200" dirty="0" smtClean="0">
                <a:latin typeface="+mn-lt"/>
                <a:ea typeface="Calibri"/>
                <a:cs typeface="Calibri"/>
                <a:sym typeface="Calibri"/>
              </a:rPr>
              <a:t>For marketers, investments in digital marketing are especially attractive because their cost is often directly tied to specific actions users take. </a:t>
            </a:r>
          </a:p>
          <a:p>
            <a:pPr lvl="0">
              <a:buSzPct val="25000"/>
            </a:pPr>
            <a:endParaRPr lang="en-IN" sz="1200" dirty="0" smtClean="0">
              <a:latin typeface="+mn-lt"/>
              <a:ea typeface="Calibri"/>
              <a:cs typeface="Calibri"/>
              <a:sym typeface="Calibri"/>
            </a:endParaRPr>
          </a:p>
          <a:p>
            <a:pPr marL="171450" lvl="0" indent="-171450">
              <a:buClr>
                <a:schemeClr val="dk1"/>
              </a:buClr>
              <a:buSzPct val="100000"/>
              <a:buFont typeface="Arial"/>
              <a:buChar char="•"/>
            </a:pPr>
            <a:r>
              <a:rPr lang="en-IN" sz="1200" dirty="0" smtClean="0">
                <a:latin typeface="+mn-lt"/>
                <a:ea typeface="Calibri"/>
                <a:cs typeface="Calibri"/>
                <a:sym typeface="Calibri"/>
              </a:rPr>
              <a:t>For instance, Google’s paid search ads can be purchased or bid on based on a </a:t>
            </a:r>
            <a:r>
              <a:rPr lang="en-IN" sz="1200" b="1" dirty="0" smtClean="0">
                <a:latin typeface="+mn-lt"/>
                <a:ea typeface="Calibri"/>
                <a:cs typeface="Calibri"/>
                <a:sym typeface="Calibri"/>
              </a:rPr>
              <a:t>cost per click </a:t>
            </a:r>
            <a:r>
              <a:rPr lang="en-IN" sz="1200" dirty="0" smtClean="0">
                <a:latin typeface="+mn-lt"/>
                <a:ea typeface="Calibri"/>
                <a:cs typeface="Calibri"/>
                <a:sym typeface="Calibri"/>
              </a:rPr>
              <a:t>in which the cost of the advertisement is charged only each time an individual clicks on the advertisement and is directed to the Web page that the marketer placed within the advertisement. This method of charging for advertisements is common for online vendors of advertisement space.</a:t>
            </a:r>
          </a:p>
          <a:p>
            <a:pPr marL="171450" lvl="0" indent="-171450">
              <a:buClr>
                <a:schemeClr val="dk1"/>
              </a:buClr>
              <a:buSzPct val="100000"/>
              <a:buFont typeface="Arial"/>
              <a:buChar char="•"/>
            </a:pPr>
            <a:r>
              <a:rPr lang="en-IN" sz="1200" dirty="0" smtClean="0">
                <a:latin typeface="+mn-lt"/>
                <a:ea typeface="Calibri"/>
                <a:cs typeface="Calibri"/>
                <a:sym typeface="Calibri"/>
              </a:rPr>
              <a:t>Other methods of purchasing advertisements digitally include </a:t>
            </a:r>
            <a:r>
              <a:rPr lang="en-IN" sz="1200" b="1" dirty="0" smtClean="0">
                <a:latin typeface="+mn-lt"/>
                <a:ea typeface="Calibri"/>
                <a:cs typeface="Calibri"/>
                <a:sym typeface="Calibri"/>
              </a:rPr>
              <a:t>cost per impression</a:t>
            </a:r>
            <a:r>
              <a:rPr lang="en-IN" sz="1200" dirty="0" smtClean="0">
                <a:latin typeface="+mn-lt"/>
                <a:ea typeface="Calibri"/>
                <a:cs typeface="Calibri"/>
                <a:sym typeface="Calibri"/>
              </a:rPr>
              <a:t>, in which the cost of the advertisement is charged each time the advertisement shows up on a page that the user views.</a:t>
            </a:r>
          </a:p>
          <a:p>
            <a:pPr marL="171450" lvl="0" indent="-171450">
              <a:buClr>
                <a:schemeClr val="dk1"/>
              </a:buClr>
              <a:buSzPct val="100000"/>
              <a:buFont typeface="Arial"/>
              <a:buChar char="•"/>
            </a:pPr>
            <a:r>
              <a:rPr lang="en-IN" sz="1200" dirty="0" smtClean="0">
                <a:latin typeface="+mn-lt"/>
                <a:ea typeface="Calibri"/>
                <a:cs typeface="Calibri"/>
                <a:sym typeface="Calibri"/>
              </a:rPr>
              <a:t>Companies that sell online advertising space commonly use both of these methods of charging for advertisements. Cost-per-click purchases of advertisements are typically more expensive, as they demand a higher level of interaction from the user. Cost-per-impression ad purchases can provide a good value. However, the cost-per-impression structure requires a greater leap of faith because it’s not so easy to measure the value of an impression (or view of an advertisement).</a:t>
            </a:r>
          </a:p>
          <a:p>
            <a:pPr marL="171450" lvl="0" indent="-171450">
              <a:buClr>
                <a:schemeClr val="dk1"/>
              </a:buClr>
              <a:buSzPct val="100000"/>
              <a:buFont typeface="Arial"/>
              <a:buChar char="•"/>
            </a:pPr>
            <a:r>
              <a:rPr lang="en-IN" sz="1200" dirty="0" smtClean="0">
                <a:latin typeface="+mn-lt"/>
                <a:ea typeface="Calibri"/>
                <a:cs typeface="Calibri"/>
                <a:sym typeface="Calibri"/>
              </a:rPr>
              <a:t>Search engine optimization is a systematic process to ensure that your firm comes up at or near the top of lists of typical search phrases related to your business (i.e., Google).</a:t>
            </a:r>
          </a:p>
          <a:p>
            <a:pPr marL="171450" lvl="0" indent="-171450">
              <a:buClr>
                <a:schemeClr val="dk1"/>
              </a:buClr>
              <a:buSzPct val="100000"/>
              <a:buFont typeface="Arial"/>
              <a:buChar char="•"/>
            </a:pPr>
            <a:r>
              <a:rPr lang="en-IN" sz="1200" dirty="0" smtClean="0">
                <a:latin typeface="+mn-lt"/>
                <a:ea typeface="Calibri"/>
                <a:cs typeface="Calibri"/>
                <a:sym typeface="Calibri"/>
              </a:rPr>
              <a:t>Once you’ve done all the calculations, you can compare the average cost per customer transaction.</a:t>
            </a:r>
            <a:endParaRPr lang="en-IN" sz="1200" dirty="0">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A763094C-9AC6-4F68-ABC5-BF728785FD5C}" type="slidenum">
              <a:rPr lang="en-US" smtClean="0"/>
              <a:t>16</a:t>
            </a:fld>
            <a:endParaRPr lang="en-US"/>
          </a:p>
        </p:txBody>
      </p:sp>
    </p:spTree>
    <p:extLst>
      <p:ext uri="{BB962C8B-B14F-4D97-AF65-F5344CB8AC3E}">
        <p14:creationId xmlns:p14="http://schemas.microsoft.com/office/powerpoint/2010/main" val="2267133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IN" sz="1200" dirty="0">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A763094C-9AC6-4F68-ABC5-BF728785FD5C}" type="slidenum">
              <a:rPr lang="en-US" smtClean="0"/>
              <a:t>17</a:t>
            </a:fld>
            <a:endParaRPr lang="en-US"/>
          </a:p>
        </p:txBody>
      </p:sp>
    </p:spTree>
    <p:extLst>
      <p:ext uri="{BB962C8B-B14F-4D97-AF65-F5344CB8AC3E}">
        <p14:creationId xmlns:p14="http://schemas.microsoft.com/office/powerpoint/2010/main" val="394481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3094C-9AC6-4F68-ABC5-BF728785FD5C}" type="slidenum">
              <a:rPr lang="en-US" smtClean="0"/>
              <a:t>2</a:t>
            </a:fld>
            <a:endParaRPr lang="en-US"/>
          </a:p>
        </p:txBody>
      </p:sp>
    </p:spTree>
    <p:extLst>
      <p:ext uri="{BB962C8B-B14F-4D97-AF65-F5344CB8AC3E}">
        <p14:creationId xmlns:p14="http://schemas.microsoft.com/office/powerpoint/2010/main" val="306909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3094C-9AC6-4F68-ABC5-BF728785FD5C}" type="slidenum">
              <a:rPr lang="en-US" smtClean="0"/>
              <a:t>3</a:t>
            </a:fld>
            <a:endParaRPr lang="en-US"/>
          </a:p>
        </p:txBody>
      </p:sp>
    </p:spTree>
    <p:extLst>
      <p:ext uri="{BB962C8B-B14F-4D97-AF65-F5344CB8AC3E}">
        <p14:creationId xmlns:p14="http://schemas.microsoft.com/office/powerpoint/2010/main" val="267808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A763094C-9AC6-4F68-ABC5-BF728785FD5C}" type="slidenum">
              <a:rPr lang="en-US" smtClean="0"/>
              <a:t>4</a:t>
            </a:fld>
            <a:endParaRPr lang="en-US"/>
          </a:p>
        </p:txBody>
      </p:sp>
    </p:spTree>
    <p:extLst>
      <p:ext uri="{BB962C8B-B14F-4D97-AF65-F5344CB8AC3E}">
        <p14:creationId xmlns:p14="http://schemas.microsoft.com/office/powerpoint/2010/main" val="190698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3094C-9AC6-4F68-ABC5-BF728785FD5C}" type="slidenum">
              <a:rPr lang="en-US" smtClean="0"/>
              <a:t>5</a:t>
            </a:fld>
            <a:endParaRPr lang="en-US"/>
          </a:p>
        </p:txBody>
      </p:sp>
    </p:spTree>
    <p:extLst>
      <p:ext uri="{BB962C8B-B14F-4D97-AF65-F5344CB8AC3E}">
        <p14:creationId xmlns:p14="http://schemas.microsoft.com/office/powerpoint/2010/main" val="427506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3094C-9AC6-4F68-ABC5-BF728785FD5C}" type="slidenum">
              <a:rPr lang="en-US" smtClean="0"/>
              <a:t>6</a:t>
            </a:fld>
            <a:endParaRPr lang="en-US"/>
          </a:p>
        </p:txBody>
      </p:sp>
    </p:spTree>
    <p:extLst>
      <p:ext uri="{BB962C8B-B14F-4D97-AF65-F5344CB8AC3E}">
        <p14:creationId xmlns:p14="http://schemas.microsoft.com/office/powerpoint/2010/main" val="73708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3094C-9AC6-4F68-ABC5-BF728785FD5C}" type="slidenum">
              <a:rPr lang="en-US" smtClean="0"/>
              <a:t>7</a:t>
            </a:fld>
            <a:endParaRPr lang="en-US"/>
          </a:p>
        </p:txBody>
      </p:sp>
    </p:spTree>
    <p:extLst>
      <p:ext uri="{BB962C8B-B14F-4D97-AF65-F5344CB8AC3E}">
        <p14:creationId xmlns:p14="http://schemas.microsoft.com/office/powerpoint/2010/main" val="2970014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3094C-9AC6-4F68-ABC5-BF728785FD5C}" type="slidenum">
              <a:rPr lang="en-US" smtClean="0"/>
              <a:t>8</a:t>
            </a:fld>
            <a:endParaRPr lang="en-US"/>
          </a:p>
        </p:txBody>
      </p:sp>
    </p:spTree>
    <p:extLst>
      <p:ext uri="{BB962C8B-B14F-4D97-AF65-F5344CB8AC3E}">
        <p14:creationId xmlns:p14="http://schemas.microsoft.com/office/powerpoint/2010/main" val="1425718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latin typeface="+mn-lt"/>
                <a:ea typeface="Calibri"/>
                <a:cs typeface="Calibri"/>
                <a:sym typeface="Calibri"/>
              </a:rPr>
              <a:t>The </a:t>
            </a:r>
            <a:r>
              <a:rPr lang="en-IN" b="1" dirty="0" smtClean="0">
                <a:latin typeface="+mn-lt"/>
                <a:ea typeface="Calibri"/>
                <a:cs typeface="Calibri"/>
                <a:sym typeface="Calibri"/>
              </a:rPr>
              <a:t>Internet of Things </a:t>
            </a:r>
            <a:r>
              <a:rPr lang="en-IN" dirty="0" smtClean="0">
                <a:latin typeface="+mn-lt"/>
                <a:ea typeface="Calibri"/>
                <a:cs typeface="Calibri"/>
                <a:sym typeface="Calibri"/>
              </a:rPr>
              <a:t>is a term that is increasingly used in articles and stories on technology trends to describe how everyday objects (e.g., cars and refrigerators)  are connected to the Internet and in turn are able to communicate information throughout an interconnected system.</a:t>
            </a:r>
            <a:r>
              <a:rPr lang="en-IN" baseline="0" dirty="0" smtClean="0">
                <a:latin typeface="+mn-lt"/>
                <a:ea typeface="Calibri"/>
                <a:cs typeface="Calibri"/>
                <a:sym typeface="Calibri"/>
              </a:rPr>
              <a:t> </a:t>
            </a:r>
            <a:r>
              <a:rPr lang="en-IN" dirty="0" smtClean="0">
                <a:latin typeface="+mn-lt"/>
                <a:ea typeface="Calibri"/>
                <a:cs typeface="Calibri"/>
                <a:sym typeface="Calibri"/>
              </a:rPr>
              <a:t>Areas that would become part of this network include medical devices, cars, toys, video games—the list goes on and on.</a:t>
            </a:r>
          </a:p>
          <a:p>
            <a:endParaRPr lang="en-US" dirty="0"/>
          </a:p>
        </p:txBody>
      </p:sp>
      <p:sp>
        <p:nvSpPr>
          <p:cNvPr id="4" name="Slide Number Placeholder 3"/>
          <p:cNvSpPr>
            <a:spLocks noGrp="1"/>
          </p:cNvSpPr>
          <p:nvPr>
            <p:ph type="sldNum" sz="quarter" idx="10"/>
          </p:nvPr>
        </p:nvSpPr>
        <p:spPr/>
        <p:txBody>
          <a:bodyPr/>
          <a:lstStyle/>
          <a:p>
            <a:fld id="{A763094C-9AC6-4F68-ABC5-BF728785FD5C}" type="slidenum">
              <a:rPr lang="en-US" smtClean="0"/>
              <a:t>9</a:t>
            </a:fld>
            <a:endParaRPr lang="en-US"/>
          </a:p>
        </p:txBody>
      </p:sp>
    </p:spTree>
    <p:extLst>
      <p:ext uri="{BB962C8B-B14F-4D97-AF65-F5344CB8AC3E}">
        <p14:creationId xmlns:p14="http://schemas.microsoft.com/office/powerpoint/2010/main" val="4167978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A30209-863C-418F-BAB1-E550497831D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248554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30209-863C-418F-BAB1-E550497831D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117530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30209-863C-418F-BAB1-E550497831D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78423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30209-863C-418F-BAB1-E550497831D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45880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A30209-863C-418F-BAB1-E550497831D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225974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A30209-863C-418F-BAB1-E550497831D3}"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281439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A30209-863C-418F-BAB1-E550497831D3}"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258481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A30209-863C-418F-BAB1-E550497831D3}"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101491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30209-863C-418F-BAB1-E550497831D3}"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3700252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30209-863C-418F-BAB1-E550497831D3}"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514786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30209-863C-418F-BAB1-E550497831D3}"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D0149-D553-4E94-8671-4F7E21500E34}" type="slidenum">
              <a:rPr lang="en-US" smtClean="0"/>
              <a:t>‹#›</a:t>
            </a:fld>
            <a:endParaRPr lang="en-US"/>
          </a:p>
        </p:txBody>
      </p:sp>
    </p:spTree>
    <p:extLst>
      <p:ext uri="{BB962C8B-B14F-4D97-AF65-F5344CB8AC3E}">
        <p14:creationId xmlns:p14="http://schemas.microsoft.com/office/powerpoint/2010/main" val="8683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30209-863C-418F-BAB1-E550497831D3}" type="datetimeFigureOut">
              <a:rPr lang="en-US" smtClean="0"/>
              <a:t>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D0149-D553-4E94-8671-4F7E21500E34}" type="slidenum">
              <a:rPr lang="en-US" smtClean="0"/>
              <a:t>‹#›</a:t>
            </a:fld>
            <a:endParaRPr lang="en-US"/>
          </a:p>
        </p:txBody>
      </p:sp>
    </p:spTree>
    <p:extLst>
      <p:ext uri="{BB962C8B-B14F-4D97-AF65-F5344CB8AC3E}">
        <p14:creationId xmlns:p14="http://schemas.microsoft.com/office/powerpoint/2010/main" val="3863040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10142" cy="6857999"/>
          </a:xfrm>
          <a:prstGeom prst="rect">
            <a:avLst/>
          </a:prstGeom>
        </p:spPr>
      </p:pic>
      <p:sp>
        <p:nvSpPr>
          <p:cNvPr id="2" name="Title 1"/>
          <p:cNvSpPr>
            <a:spLocks noGrp="1"/>
          </p:cNvSpPr>
          <p:nvPr>
            <p:ph type="ctrTitle"/>
          </p:nvPr>
        </p:nvSpPr>
        <p:spPr>
          <a:xfrm>
            <a:off x="1524000" y="293298"/>
            <a:ext cx="9144000" cy="931653"/>
          </a:xfrm>
        </p:spPr>
        <p:txBody>
          <a:bodyPr/>
          <a:lstStyle/>
          <a:p>
            <a:r>
              <a:rPr lang="en-US" dirty="0" smtClean="0"/>
              <a:t>Lecture 5</a:t>
            </a:r>
            <a:endParaRPr lang="en-US" dirty="0"/>
          </a:p>
        </p:txBody>
      </p:sp>
      <p:sp>
        <p:nvSpPr>
          <p:cNvPr id="3" name="Subtitle 2"/>
          <p:cNvSpPr>
            <a:spLocks noGrp="1"/>
          </p:cNvSpPr>
          <p:nvPr>
            <p:ph type="subTitle" idx="1"/>
          </p:nvPr>
        </p:nvSpPr>
        <p:spPr>
          <a:xfrm>
            <a:off x="1524000" y="1224951"/>
            <a:ext cx="9144000" cy="646981"/>
          </a:xfrm>
        </p:spPr>
        <p:txBody>
          <a:bodyPr>
            <a:normAutofit/>
          </a:bodyPr>
          <a:lstStyle/>
          <a:p>
            <a:r>
              <a:rPr lang="en-US" sz="3000" dirty="0" smtClean="0"/>
              <a:t>Marketing Analytics</a:t>
            </a:r>
            <a:endParaRPr lang="en-US" sz="3000" dirty="0"/>
          </a:p>
        </p:txBody>
      </p:sp>
    </p:spTree>
    <p:extLst>
      <p:ext uri="{BB962C8B-B14F-4D97-AF65-F5344CB8AC3E}">
        <p14:creationId xmlns:p14="http://schemas.microsoft.com/office/powerpoint/2010/main" val="2938067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6"/>
            <a:ext cx="10744200" cy="669348"/>
          </a:xfrm>
        </p:spPr>
        <p:txBody>
          <a:bodyPr>
            <a:noAutofit/>
          </a:bodyPr>
          <a:lstStyle/>
          <a:p>
            <a:r>
              <a:rPr lang="en-US" dirty="0"/>
              <a:t>Structured and Unstructured Data Examples</a:t>
            </a:r>
          </a:p>
        </p:txBody>
      </p:sp>
      <p:pic>
        <p:nvPicPr>
          <p:cNvPr id="6" name="Picture 321" descr="Two textboxes show examples of structured and unstructured data.&#10;Structured Data: Date, Time, Census Data, Facebook “Likes”&#10;Unstructured Data: Body of Emails, Tweets, Facebook Status Update Messages, Video Transcripts"/>
          <p:cNvPicPr preferRelativeResize="0"/>
          <p:nvPr/>
        </p:nvPicPr>
        <p:blipFill rotWithShape="1">
          <a:blip r:embed="rId3">
            <a:alphaModFix/>
          </a:blip>
          <a:srcRect/>
          <a:stretch/>
        </p:blipFill>
        <p:spPr>
          <a:xfrm>
            <a:off x="1400174" y="1591121"/>
            <a:ext cx="9163051" cy="4371529"/>
          </a:xfrm>
          <a:prstGeom prst="rect">
            <a:avLst/>
          </a:prstGeom>
          <a:noFill/>
          <a:ln>
            <a:noFill/>
          </a:ln>
        </p:spPr>
      </p:pic>
    </p:spTree>
    <p:extLst>
      <p:ext uri="{BB962C8B-B14F-4D97-AF65-F5344CB8AC3E}">
        <p14:creationId xmlns:p14="http://schemas.microsoft.com/office/powerpoint/2010/main" val="974261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6"/>
            <a:ext cx="10744200" cy="669348"/>
          </a:xfrm>
        </p:spPr>
        <p:txBody>
          <a:bodyPr>
            <a:noAutofit/>
          </a:bodyPr>
          <a:lstStyle/>
          <a:p>
            <a:r>
              <a:rPr lang="en-US" dirty="0"/>
              <a:t>Insights from Big Data</a:t>
            </a:r>
          </a:p>
        </p:txBody>
      </p:sp>
      <p:sp>
        <p:nvSpPr>
          <p:cNvPr id="3" name="Content Placeholder 2"/>
          <p:cNvSpPr>
            <a:spLocks noGrp="1"/>
          </p:cNvSpPr>
          <p:nvPr>
            <p:ph idx="1"/>
          </p:nvPr>
        </p:nvSpPr>
        <p:spPr>
          <a:xfrm>
            <a:off x="609600" y="1190625"/>
            <a:ext cx="5381625" cy="5438774"/>
          </a:xfrm>
        </p:spPr>
        <p:txBody>
          <a:bodyPr>
            <a:normAutofit/>
          </a:bodyPr>
          <a:lstStyle/>
          <a:p>
            <a:pPr marL="0" indent="0">
              <a:lnSpc>
                <a:spcPct val="100000"/>
              </a:lnSpc>
              <a:spcBef>
                <a:spcPts val="0"/>
              </a:spcBef>
              <a:buNone/>
            </a:pPr>
            <a:r>
              <a:rPr lang="en-US" dirty="0">
                <a:ea typeface="Calibri"/>
                <a:cs typeface="Calibri"/>
                <a:sym typeface="Calibri"/>
              </a:rPr>
              <a:t>Big Data can provide competitive advantages in three main areas</a:t>
            </a:r>
            <a:r>
              <a:rPr lang="en-US" dirty="0" smtClean="0">
                <a:ea typeface="Calibri"/>
                <a:cs typeface="Calibri"/>
                <a:sym typeface="Calibri"/>
              </a:rPr>
              <a:t>:</a:t>
            </a:r>
          </a:p>
          <a:p>
            <a:pPr marL="0" indent="0">
              <a:lnSpc>
                <a:spcPct val="100000"/>
              </a:lnSpc>
              <a:spcBef>
                <a:spcPts val="0"/>
              </a:spcBef>
              <a:buNone/>
            </a:pPr>
            <a:endParaRPr lang="en-US" dirty="0">
              <a:ea typeface="Calibri"/>
              <a:cs typeface="Calibri"/>
              <a:sym typeface="Calibri"/>
            </a:endParaRPr>
          </a:p>
          <a:p>
            <a:pPr lvl="1">
              <a:lnSpc>
                <a:spcPct val="100000"/>
              </a:lnSpc>
              <a:spcBef>
                <a:spcPts val="0"/>
              </a:spcBef>
            </a:pPr>
            <a:r>
              <a:rPr lang="en-US" sz="2800" dirty="0">
                <a:ea typeface="Calibri"/>
                <a:cs typeface="Calibri"/>
                <a:sym typeface="Calibri"/>
              </a:rPr>
              <a:t>Identifying new </a:t>
            </a:r>
            <a:r>
              <a:rPr lang="en-US" sz="2800" dirty="0" smtClean="0">
                <a:ea typeface="Calibri"/>
                <a:cs typeface="Calibri"/>
                <a:sym typeface="Calibri"/>
              </a:rPr>
              <a:t>opportunities</a:t>
            </a:r>
          </a:p>
          <a:p>
            <a:pPr lvl="1">
              <a:lnSpc>
                <a:spcPct val="100000"/>
              </a:lnSpc>
              <a:spcBef>
                <a:spcPts val="0"/>
              </a:spcBef>
            </a:pPr>
            <a:endParaRPr lang="en-US" sz="2800" dirty="0">
              <a:ea typeface="Calibri"/>
              <a:cs typeface="Calibri"/>
              <a:sym typeface="Calibri"/>
            </a:endParaRPr>
          </a:p>
          <a:p>
            <a:pPr lvl="1">
              <a:lnSpc>
                <a:spcPct val="100000"/>
              </a:lnSpc>
              <a:spcBef>
                <a:spcPts val="0"/>
              </a:spcBef>
            </a:pPr>
            <a:r>
              <a:rPr lang="en-US" sz="2800" dirty="0">
                <a:ea typeface="Calibri"/>
                <a:cs typeface="Calibri"/>
                <a:sym typeface="Calibri"/>
              </a:rPr>
              <a:t>Transforming insights into better </a:t>
            </a:r>
            <a:r>
              <a:rPr lang="en-US" sz="2800" dirty="0" smtClean="0">
                <a:ea typeface="Calibri"/>
                <a:cs typeface="Calibri"/>
                <a:sym typeface="Calibri"/>
              </a:rPr>
              <a:t>products</a:t>
            </a:r>
          </a:p>
          <a:p>
            <a:pPr lvl="1">
              <a:lnSpc>
                <a:spcPct val="100000"/>
              </a:lnSpc>
              <a:spcBef>
                <a:spcPts val="0"/>
              </a:spcBef>
            </a:pPr>
            <a:endParaRPr lang="en-US" sz="2800" dirty="0">
              <a:ea typeface="Calibri"/>
              <a:cs typeface="Calibri"/>
              <a:sym typeface="Calibri"/>
            </a:endParaRPr>
          </a:p>
          <a:p>
            <a:pPr lvl="1">
              <a:lnSpc>
                <a:spcPct val="100000"/>
              </a:lnSpc>
              <a:spcBef>
                <a:spcPts val="0"/>
              </a:spcBef>
            </a:pPr>
            <a:r>
              <a:rPr lang="en-US" sz="2800" dirty="0">
                <a:ea typeface="Calibri"/>
                <a:cs typeface="Calibri"/>
                <a:sym typeface="Calibri"/>
              </a:rPr>
              <a:t>Delivering timely information more efficiently and effectively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0" y="1190625"/>
            <a:ext cx="5238749" cy="5238749"/>
          </a:xfrm>
          <a:prstGeom prst="rect">
            <a:avLst/>
          </a:prstGeom>
        </p:spPr>
      </p:pic>
    </p:spTree>
    <p:extLst>
      <p:ext uri="{BB962C8B-B14F-4D97-AF65-F5344CB8AC3E}">
        <p14:creationId xmlns:p14="http://schemas.microsoft.com/office/powerpoint/2010/main" val="1547298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6"/>
            <a:ext cx="10744200" cy="669348"/>
          </a:xfrm>
        </p:spPr>
        <p:txBody>
          <a:bodyPr>
            <a:noAutofit/>
          </a:bodyPr>
          <a:lstStyle/>
          <a:p>
            <a:r>
              <a:rPr lang="en-US" dirty="0"/>
              <a:t>Sources of </a:t>
            </a:r>
            <a:r>
              <a:rPr lang="en-US" dirty="0" smtClean="0"/>
              <a:t>Big Data </a:t>
            </a:r>
            <a:r>
              <a:rPr lang="en-US" dirty="0"/>
              <a:t>for Marketers</a:t>
            </a:r>
          </a:p>
        </p:txBody>
      </p:sp>
      <p:pic>
        <p:nvPicPr>
          <p:cNvPr id="6" name="Picture 239" descr="An illustration shows five sources of big data: social media, corporate I.T., government and nongovernmental organizations, commercial entities, and partners."/>
          <p:cNvPicPr preferRelativeResize="0"/>
          <p:nvPr/>
        </p:nvPicPr>
        <p:blipFill rotWithShape="1">
          <a:blip r:embed="rId3">
            <a:alphaModFix/>
          </a:blip>
          <a:srcRect/>
          <a:stretch/>
        </p:blipFill>
        <p:spPr>
          <a:xfrm>
            <a:off x="1947331" y="1034474"/>
            <a:ext cx="8068737" cy="5823526"/>
          </a:xfrm>
          <a:prstGeom prst="rect">
            <a:avLst/>
          </a:prstGeom>
          <a:noFill/>
          <a:ln>
            <a:noFill/>
          </a:ln>
        </p:spPr>
      </p:pic>
    </p:spTree>
    <p:extLst>
      <p:ext uri="{BB962C8B-B14F-4D97-AF65-F5344CB8AC3E}">
        <p14:creationId xmlns:p14="http://schemas.microsoft.com/office/powerpoint/2010/main" val="2416327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6"/>
            <a:ext cx="10744200" cy="669348"/>
          </a:xfrm>
        </p:spPr>
        <p:txBody>
          <a:bodyPr>
            <a:noAutofit/>
          </a:bodyPr>
          <a:lstStyle/>
          <a:p>
            <a:r>
              <a:rPr lang="en-US" dirty="0"/>
              <a:t>Data Mining</a:t>
            </a:r>
          </a:p>
        </p:txBody>
      </p:sp>
      <p:sp>
        <p:nvSpPr>
          <p:cNvPr id="3" name="Content Placeholder 2"/>
          <p:cNvSpPr>
            <a:spLocks noGrp="1"/>
          </p:cNvSpPr>
          <p:nvPr>
            <p:ph idx="1"/>
          </p:nvPr>
        </p:nvSpPr>
        <p:spPr>
          <a:xfrm>
            <a:off x="609600" y="1190625"/>
            <a:ext cx="11306175" cy="5438774"/>
          </a:xfrm>
        </p:spPr>
        <p:txBody>
          <a:bodyPr>
            <a:normAutofit/>
          </a:bodyPr>
          <a:lstStyle/>
          <a:p>
            <a:pPr>
              <a:lnSpc>
                <a:spcPct val="100000"/>
              </a:lnSpc>
              <a:spcBef>
                <a:spcPts val="0"/>
              </a:spcBef>
            </a:pPr>
            <a:r>
              <a:rPr lang="en-US" dirty="0">
                <a:ea typeface="Calibri"/>
                <a:cs typeface="Calibri"/>
                <a:sym typeface="Calibri"/>
              </a:rPr>
              <a:t>The biggest data challenge for many firms is determining what to do with it all!</a:t>
            </a:r>
          </a:p>
          <a:p>
            <a:pPr>
              <a:lnSpc>
                <a:spcPct val="100000"/>
              </a:lnSpc>
              <a:spcBef>
                <a:spcPts val="0"/>
              </a:spcBef>
            </a:pPr>
            <a:r>
              <a:rPr lang="en-US" b="1" dirty="0">
                <a:ea typeface="Calibri"/>
                <a:cs typeface="Calibri"/>
                <a:sym typeface="Calibri"/>
              </a:rPr>
              <a:t>Data mining</a:t>
            </a:r>
            <a:r>
              <a:rPr lang="en-US" dirty="0">
                <a:ea typeface="Calibri"/>
                <a:cs typeface="Calibri"/>
                <a:sym typeface="Calibri"/>
              </a:rPr>
              <a:t> refers to process by  which analysts sift through Big Data to identify unique patters of behavior</a:t>
            </a:r>
            <a:r>
              <a:rPr lang="en-US" dirty="0" smtClean="0">
                <a:ea typeface="Calibri"/>
                <a:cs typeface="Calibri"/>
                <a:sym typeface="Calibri"/>
              </a:rPr>
              <a:t>.</a:t>
            </a:r>
          </a:p>
          <a:p>
            <a:pPr>
              <a:lnSpc>
                <a:spcPct val="100000"/>
              </a:lnSpc>
              <a:spcBef>
                <a:spcPts val="0"/>
              </a:spcBef>
            </a:pPr>
            <a:endParaRPr lang="en-US" dirty="0">
              <a:ea typeface="Calibri"/>
              <a:cs typeface="Calibri"/>
              <a:sym typeface="Calibri"/>
            </a:endParaRPr>
          </a:p>
          <a:p>
            <a:pPr lvl="1">
              <a:lnSpc>
                <a:spcPct val="100000"/>
              </a:lnSpc>
              <a:spcBef>
                <a:spcPts val="0"/>
              </a:spcBef>
            </a:pPr>
            <a:r>
              <a:rPr lang="en-US" sz="2600" dirty="0">
                <a:ea typeface="Calibri"/>
                <a:cs typeface="Calibri"/>
                <a:sym typeface="Calibri"/>
              </a:rPr>
              <a:t>Data </a:t>
            </a:r>
            <a:r>
              <a:rPr lang="en-US" sz="2600" dirty="0" smtClean="0">
                <a:ea typeface="Calibri"/>
                <a:cs typeface="Calibri"/>
                <a:sym typeface="Calibri"/>
              </a:rPr>
              <a:t>warehouses</a:t>
            </a:r>
          </a:p>
          <a:p>
            <a:pPr lvl="1">
              <a:lnSpc>
                <a:spcPct val="100000"/>
              </a:lnSpc>
              <a:spcBef>
                <a:spcPts val="0"/>
              </a:spcBef>
            </a:pPr>
            <a:endParaRPr lang="en-US" sz="2600" dirty="0" smtClean="0">
              <a:ea typeface="Calibri"/>
              <a:cs typeface="Calibri"/>
              <a:sym typeface="Calibri"/>
            </a:endParaRPr>
          </a:p>
          <a:p>
            <a:pPr lvl="1">
              <a:lnSpc>
                <a:spcPct val="100000"/>
              </a:lnSpc>
              <a:spcBef>
                <a:spcPts val="0"/>
              </a:spcBef>
            </a:pPr>
            <a:r>
              <a:rPr lang="en-US" sz="2600" dirty="0" smtClean="0">
                <a:ea typeface="Calibri"/>
                <a:cs typeface="Calibri"/>
                <a:sym typeface="Calibri"/>
              </a:rPr>
              <a:t>Reality mining</a:t>
            </a:r>
            <a:endParaRPr lang="en-US" sz="2600" dirty="0">
              <a:ea typeface="Calibri"/>
              <a:cs typeface="Calibri"/>
              <a:sym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178" y="3143250"/>
            <a:ext cx="6197597" cy="3486149"/>
          </a:xfrm>
          <a:prstGeom prst="rect">
            <a:avLst/>
          </a:prstGeom>
        </p:spPr>
      </p:pic>
    </p:spTree>
    <p:extLst>
      <p:ext uri="{BB962C8B-B14F-4D97-AF65-F5344CB8AC3E}">
        <p14:creationId xmlns:p14="http://schemas.microsoft.com/office/powerpoint/2010/main" val="2025518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65126"/>
            <a:ext cx="11153775" cy="669348"/>
          </a:xfrm>
        </p:spPr>
        <p:txBody>
          <a:bodyPr>
            <a:noAutofit/>
          </a:bodyPr>
          <a:lstStyle/>
          <a:p>
            <a:r>
              <a:rPr lang="en-US" dirty="0"/>
              <a:t>Ethical/Sustainable </a:t>
            </a:r>
            <a:r>
              <a:rPr lang="en-US" dirty="0" smtClean="0"/>
              <a:t>Decisions in </a:t>
            </a:r>
            <a:r>
              <a:rPr lang="en-US" dirty="0"/>
              <a:t>the Real World</a:t>
            </a:r>
          </a:p>
        </p:txBody>
      </p:sp>
      <p:sp>
        <p:nvSpPr>
          <p:cNvPr id="3" name="Content Placeholder 2"/>
          <p:cNvSpPr>
            <a:spLocks noGrp="1"/>
          </p:cNvSpPr>
          <p:nvPr>
            <p:ph idx="1"/>
          </p:nvPr>
        </p:nvSpPr>
        <p:spPr>
          <a:xfrm>
            <a:off x="609600" y="1190625"/>
            <a:ext cx="7896225" cy="5438774"/>
          </a:xfrm>
        </p:spPr>
        <p:txBody>
          <a:bodyPr>
            <a:normAutofit/>
          </a:bodyPr>
          <a:lstStyle/>
          <a:p>
            <a:pPr>
              <a:lnSpc>
                <a:spcPct val="100000"/>
              </a:lnSpc>
              <a:spcBef>
                <a:spcPts val="0"/>
              </a:spcBef>
            </a:pPr>
            <a:r>
              <a:rPr lang="en-US" dirty="0">
                <a:ea typeface="Calibri"/>
                <a:cs typeface="Calibri"/>
                <a:sym typeface="Calibri"/>
              </a:rPr>
              <a:t>Software algorithms are a part of our daily lives</a:t>
            </a:r>
            <a:r>
              <a:rPr lang="en-US" dirty="0" smtClean="0">
                <a:ea typeface="Calibri"/>
                <a:cs typeface="Calibri"/>
                <a:sym typeface="Calibri"/>
              </a:rPr>
              <a:t>.</a:t>
            </a:r>
          </a:p>
          <a:p>
            <a:pPr>
              <a:lnSpc>
                <a:spcPct val="100000"/>
              </a:lnSpc>
              <a:spcBef>
                <a:spcPts val="0"/>
              </a:spcBef>
            </a:pPr>
            <a:endParaRPr lang="en-US" dirty="0">
              <a:ea typeface="Calibri"/>
              <a:cs typeface="Calibri"/>
              <a:sym typeface="Calibri"/>
            </a:endParaRPr>
          </a:p>
          <a:p>
            <a:pPr>
              <a:lnSpc>
                <a:spcPct val="100000"/>
              </a:lnSpc>
              <a:spcBef>
                <a:spcPts val="0"/>
              </a:spcBef>
            </a:pPr>
            <a:r>
              <a:rPr lang="en-US" dirty="0">
                <a:ea typeface="Calibri"/>
                <a:cs typeface="Calibri"/>
                <a:sym typeface="Calibri"/>
              </a:rPr>
              <a:t>Solid Gold Bomb t-shirt company used algorithms to modify British phrase, “Keep calm and carry on</a:t>
            </a:r>
            <a:r>
              <a:rPr lang="en-US" dirty="0" smtClean="0">
                <a:ea typeface="Calibri"/>
                <a:cs typeface="Calibri"/>
                <a:sym typeface="Calibri"/>
              </a:rPr>
              <a:t>.”</a:t>
            </a:r>
          </a:p>
          <a:p>
            <a:pPr>
              <a:lnSpc>
                <a:spcPct val="100000"/>
              </a:lnSpc>
              <a:spcBef>
                <a:spcPts val="0"/>
              </a:spcBef>
            </a:pPr>
            <a:endParaRPr lang="en-US" dirty="0">
              <a:ea typeface="Calibri"/>
              <a:cs typeface="Calibri"/>
              <a:sym typeface="Calibri"/>
            </a:endParaRPr>
          </a:p>
          <a:p>
            <a:pPr>
              <a:lnSpc>
                <a:spcPct val="100000"/>
              </a:lnSpc>
              <a:spcBef>
                <a:spcPts val="0"/>
              </a:spcBef>
            </a:pPr>
            <a:r>
              <a:rPr lang="en-US" dirty="0">
                <a:ea typeface="Calibri"/>
                <a:cs typeface="Calibri"/>
                <a:sym typeface="Calibri"/>
              </a:rPr>
              <a:t>Facebook may have selectively chosen which types of stories appeared in its “Trending Topics</a:t>
            </a:r>
            <a:r>
              <a:rPr lang="en-US" dirty="0" smtClean="0">
                <a:ea typeface="Calibri"/>
                <a:cs typeface="Calibri"/>
                <a:sym typeface="Calibri"/>
              </a:rPr>
              <a:t>.”</a:t>
            </a:r>
          </a:p>
          <a:p>
            <a:pPr>
              <a:lnSpc>
                <a:spcPct val="100000"/>
              </a:lnSpc>
              <a:spcBef>
                <a:spcPts val="0"/>
              </a:spcBef>
            </a:pPr>
            <a:endParaRPr lang="en-US" dirty="0">
              <a:ea typeface="Calibri"/>
              <a:cs typeface="Calibri"/>
              <a:sym typeface="Calibri"/>
            </a:endParaRPr>
          </a:p>
          <a:p>
            <a:pPr marL="0" indent="0">
              <a:lnSpc>
                <a:spcPct val="100000"/>
              </a:lnSpc>
              <a:spcBef>
                <a:spcPts val="0"/>
              </a:spcBef>
              <a:buNone/>
            </a:pPr>
            <a:r>
              <a:rPr lang="en-US" b="1" i="1" dirty="0">
                <a:ea typeface="Calibri"/>
                <a:cs typeface="Calibri"/>
                <a:sym typeface="Calibri"/>
              </a:rPr>
              <a:t>Should social media companies who use algorithms to select news stories for display and distribution on their platforms be required to provide transparency into the inner workings of the related algorithms?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8196" y="1096303"/>
            <a:ext cx="1395313" cy="14193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3978" y="2067592"/>
            <a:ext cx="1419396" cy="141939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4582" y="3529015"/>
            <a:ext cx="1419396" cy="141939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4279" y="5210002"/>
            <a:ext cx="1419397" cy="1419397"/>
          </a:xfrm>
          <a:prstGeom prst="rect">
            <a:avLst/>
          </a:prstGeom>
        </p:spPr>
      </p:pic>
    </p:spTree>
    <p:extLst>
      <p:ext uri="{BB962C8B-B14F-4D97-AF65-F5344CB8AC3E}">
        <p14:creationId xmlns:p14="http://schemas.microsoft.com/office/powerpoint/2010/main" val="1616852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65126"/>
            <a:ext cx="11153775" cy="669348"/>
          </a:xfrm>
        </p:spPr>
        <p:txBody>
          <a:bodyPr>
            <a:noAutofit/>
          </a:bodyPr>
          <a:lstStyle/>
          <a:p>
            <a:r>
              <a:rPr lang="en-US" dirty="0"/>
              <a:t>Marketing Analytics</a:t>
            </a:r>
          </a:p>
        </p:txBody>
      </p:sp>
      <p:sp>
        <p:nvSpPr>
          <p:cNvPr id="3" name="Content Placeholder 2"/>
          <p:cNvSpPr>
            <a:spLocks noGrp="1"/>
          </p:cNvSpPr>
          <p:nvPr>
            <p:ph idx="1"/>
          </p:nvPr>
        </p:nvSpPr>
        <p:spPr>
          <a:xfrm>
            <a:off x="609600" y="1190625"/>
            <a:ext cx="11153774" cy="5438774"/>
          </a:xfrm>
        </p:spPr>
        <p:txBody>
          <a:bodyPr>
            <a:normAutofit/>
          </a:bodyPr>
          <a:lstStyle/>
          <a:p>
            <a:pPr marL="0" indent="0">
              <a:lnSpc>
                <a:spcPct val="100000"/>
              </a:lnSpc>
              <a:spcBef>
                <a:spcPts val="0"/>
              </a:spcBef>
              <a:buNone/>
            </a:pPr>
            <a:r>
              <a:rPr lang="en-US" b="1" dirty="0">
                <a:ea typeface="Calibri"/>
                <a:cs typeface="Calibri"/>
                <a:sym typeface="Calibri"/>
              </a:rPr>
              <a:t>Marketing analytics </a:t>
            </a:r>
            <a:r>
              <a:rPr lang="en-US" dirty="0">
                <a:ea typeface="Calibri"/>
                <a:cs typeface="Calibri"/>
                <a:sym typeface="Calibri"/>
              </a:rPr>
              <a:t>comprises </a:t>
            </a:r>
            <a:r>
              <a:rPr lang="en-US" dirty="0" smtClean="0">
                <a:ea typeface="Calibri"/>
                <a:cs typeface="Calibri"/>
                <a:sym typeface="Calibri"/>
              </a:rPr>
              <a:t>of technologies </a:t>
            </a:r>
            <a:r>
              <a:rPr lang="en-US" dirty="0">
                <a:ea typeface="Calibri"/>
                <a:cs typeface="Calibri"/>
                <a:sym typeface="Calibri"/>
              </a:rPr>
              <a:t>and processes that enable marketers to collect, measure, analyze, and assess marketing effectiveness</a:t>
            </a:r>
            <a:r>
              <a:rPr lang="en-US" dirty="0" smtClean="0">
                <a:ea typeface="Calibri"/>
                <a:cs typeface="Calibri"/>
                <a:sym typeface="Calibri"/>
              </a:rPr>
              <a:t>.</a:t>
            </a:r>
          </a:p>
          <a:p>
            <a:pPr marL="0" indent="0">
              <a:lnSpc>
                <a:spcPct val="100000"/>
              </a:lnSpc>
              <a:spcBef>
                <a:spcPts val="0"/>
              </a:spcBef>
              <a:buNone/>
            </a:pPr>
            <a:endParaRPr lang="en-US" dirty="0" smtClean="0">
              <a:ea typeface="Calibri"/>
              <a:cs typeface="Calibri"/>
              <a:sym typeface="Calibri"/>
            </a:endParaRPr>
          </a:p>
          <a:p>
            <a:pPr>
              <a:lnSpc>
                <a:spcPct val="100000"/>
              </a:lnSpc>
              <a:spcBef>
                <a:spcPts val="0"/>
              </a:spcBef>
            </a:pPr>
            <a:r>
              <a:rPr lang="en-US" b="1" dirty="0" smtClean="0">
                <a:ea typeface="Calibri"/>
                <a:cs typeface="Calibri"/>
                <a:sym typeface="Calibri"/>
              </a:rPr>
              <a:t>Predictive </a:t>
            </a:r>
            <a:r>
              <a:rPr lang="en-US" b="1" dirty="0">
                <a:ea typeface="Calibri"/>
                <a:cs typeface="Calibri"/>
                <a:sym typeface="Calibri"/>
              </a:rPr>
              <a:t>analytics </a:t>
            </a:r>
            <a:r>
              <a:rPr lang="en-US" dirty="0">
                <a:ea typeface="Calibri"/>
                <a:cs typeface="Calibri"/>
                <a:sym typeface="Calibri"/>
              </a:rPr>
              <a:t>use </a:t>
            </a:r>
            <a:r>
              <a:rPr lang="en-US" dirty="0" smtClean="0">
                <a:ea typeface="Calibri"/>
                <a:cs typeface="Calibri"/>
                <a:sym typeface="Calibri"/>
              </a:rPr>
              <a:t>large quantities</a:t>
            </a:r>
          </a:p>
          <a:p>
            <a:pPr marL="0" indent="0">
              <a:lnSpc>
                <a:spcPct val="100000"/>
              </a:lnSpc>
              <a:spcBef>
                <a:spcPts val="0"/>
              </a:spcBef>
              <a:buNone/>
            </a:pPr>
            <a:r>
              <a:rPr lang="en-US" dirty="0" smtClean="0">
                <a:ea typeface="Calibri"/>
                <a:cs typeface="Calibri"/>
                <a:sym typeface="Calibri"/>
              </a:rPr>
              <a:t>  of </a:t>
            </a:r>
            <a:r>
              <a:rPr lang="en-US" dirty="0">
                <a:ea typeface="Calibri"/>
                <a:cs typeface="Calibri"/>
                <a:sym typeface="Calibri"/>
              </a:rPr>
              <a:t>data to </a:t>
            </a:r>
            <a:r>
              <a:rPr lang="en-US" dirty="0" smtClean="0">
                <a:ea typeface="Calibri"/>
                <a:cs typeface="Calibri"/>
                <a:sym typeface="Calibri"/>
              </a:rPr>
              <a:t>more accurately </a:t>
            </a:r>
            <a:r>
              <a:rPr lang="en-US" dirty="0">
                <a:ea typeface="Calibri"/>
                <a:cs typeface="Calibri"/>
                <a:sym typeface="Calibri"/>
              </a:rPr>
              <a:t>predict </a:t>
            </a:r>
            <a:r>
              <a:rPr lang="en-US" dirty="0" smtClean="0">
                <a:ea typeface="Calibri"/>
                <a:cs typeface="Calibri"/>
                <a:sym typeface="Calibri"/>
              </a:rPr>
              <a:t>future</a:t>
            </a:r>
          </a:p>
          <a:p>
            <a:pPr marL="0" indent="0">
              <a:lnSpc>
                <a:spcPct val="100000"/>
              </a:lnSpc>
              <a:spcBef>
                <a:spcPts val="0"/>
              </a:spcBef>
              <a:buNone/>
            </a:pPr>
            <a:r>
              <a:rPr lang="en-US" dirty="0" smtClean="0">
                <a:ea typeface="Calibri"/>
                <a:cs typeface="Calibri"/>
                <a:sym typeface="Calibri"/>
              </a:rPr>
              <a:t>  outcomes.</a:t>
            </a:r>
            <a:endParaRPr lang="en-US" dirty="0">
              <a:ea typeface="Calibri"/>
              <a:cs typeface="Calibri"/>
              <a:sym typeface="Calibri"/>
            </a:endParaRPr>
          </a:p>
          <a:p>
            <a:pPr marL="0" indent="0">
              <a:lnSpc>
                <a:spcPct val="100000"/>
              </a:lnSpc>
              <a:spcBef>
                <a:spcPts val="0"/>
              </a:spcBef>
              <a:buNone/>
            </a:pPr>
            <a:endParaRPr lang="en-US" dirty="0">
              <a:ea typeface="Calibri"/>
              <a:cs typeface="Calibri"/>
              <a:sym typeface="Calibri"/>
            </a:endParaRPr>
          </a:p>
          <a:p>
            <a:pPr marL="0" indent="0">
              <a:lnSpc>
                <a:spcPct val="100000"/>
              </a:lnSpc>
              <a:spcBef>
                <a:spcPts val="0"/>
              </a:spcBef>
              <a:buNone/>
            </a:pPr>
            <a:endParaRPr lang="en-US" dirty="0" smtClean="0">
              <a:ea typeface="Calibri"/>
              <a:cs typeface="Calibri"/>
              <a:sym typeface="Calibri"/>
            </a:endParaRPr>
          </a:p>
          <a:p>
            <a:pPr marL="0" indent="0">
              <a:lnSpc>
                <a:spcPct val="100000"/>
              </a:lnSpc>
              <a:spcBef>
                <a:spcPts val="0"/>
              </a:spcBef>
              <a:buNone/>
            </a:pPr>
            <a:r>
              <a:rPr lang="en-US" dirty="0" smtClean="0">
                <a:ea typeface="Calibri"/>
                <a:cs typeface="Calibri"/>
                <a:sym typeface="Calibri"/>
              </a:rPr>
              <a:t>Major Digital Marketing Channels:</a:t>
            </a:r>
            <a:endParaRPr lang="en-US" dirty="0">
              <a:ea typeface="Calibri"/>
              <a:cs typeface="Calibri"/>
              <a:sym typeface="Calibri"/>
            </a:endParaRPr>
          </a:p>
        </p:txBody>
      </p:sp>
      <p:pic>
        <p:nvPicPr>
          <p:cNvPr id="9" name="Picture 404" descr="A web diagram shows the five channels of digital marketing: Social Media, Short Message Service (SMS), Search Engines, Email and Digital Ad Networks."/>
          <p:cNvPicPr preferRelativeResize="0"/>
          <p:nvPr/>
        </p:nvPicPr>
        <p:blipFill rotWithShape="1">
          <a:blip r:embed="rId3">
            <a:alphaModFix/>
          </a:blip>
          <a:srcRect/>
          <a:stretch/>
        </p:blipFill>
        <p:spPr>
          <a:xfrm>
            <a:off x="6772273" y="2089725"/>
            <a:ext cx="5114926" cy="4695825"/>
          </a:xfrm>
          <a:prstGeom prst="rect">
            <a:avLst/>
          </a:prstGeom>
          <a:noFill/>
          <a:ln>
            <a:noFill/>
          </a:ln>
        </p:spPr>
      </p:pic>
    </p:spTree>
    <p:extLst>
      <p:ext uri="{BB962C8B-B14F-4D97-AF65-F5344CB8AC3E}">
        <p14:creationId xmlns:p14="http://schemas.microsoft.com/office/powerpoint/2010/main" val="196161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4" y="365126"/>
            <a:ext cx="11439526" cy="669348"/>
          </a:xfrm>
        </p:spPr>
        <p:txBody>
          <a:bodyPr>
            <a:noAutofit/>
          </a:bodyPr>
          <a:lstStyle/>
          <a:p>
            <a:r>
              <a:rPr lang="en-US" dirty="0"/>
              <a:t>Comparing Value of </a:t>
            </a:r>
            <a:r>
              <a:rPr lang="en-US" dirty="0" smtClean="0"/>
              <a:t>Digital Marketing </a:t>
            </a:r>
            <a:r>
              <a:rPr lang="en-US" dirty="0"/>
              <a:t>Investments</a:t>
            </a:r>
          </a:p>
        </p:txBody>
      </p:sp>
      <p:sp>
        <p:nvSpPr>
          <p:cNvPr id="3" name="Content Placeholder 2"/>
          <p:cNvSpPr>
            <a:spLocks noGrp="1"/>
          </p:cNvSpPr>
          <p:nvPr>
            <p:ph idx="1"/>
          </p:nvPr>
        </p:nvSpPr>
        <p:spPr>
          <a:xfrm>
            <a:off x="609600" y="1190625"/>
            <a:ext cx="11153774" cy="5438774"/>
          </a:xfrm>
        </p:spPr>
        <p:txBody>
          <a:bodyPr>
            <a:normAutofit/>
          </a:bodyPr>
          <a:lstStyle/>
          <a:p>
            <a:pPr>
              <a:lnSpc>
                <a:spcPct val="100000"/>
              </a:lnSpc>
              <a:spcBef>
                <a:spcPts val="0"/>
              </a:spcBef>
            </a:pPr>
            <a:r>
              <a:rPr lang="en-US" dirty="0">
                <a:ea typeface="Calibri"/>
                <a:cs typeface="Calibri"/>
                <a:sym typeface="Calibri"/>
              </a:rPr>
              <a:t> Cost-per-click</a:t>
            </a:r>
          </a:p>
          <a:p>
            <a:pPr lvl="1">
              <a:lnSpc>
                <a:spcPct val="100000"/>
              </a:lnSpc>
              <a:spcBef>
                <a:spcPts val="0"/>
              </a:spcBef>
            </a:pPr>
            <a:r>
              <a:rPr lang="en-US" sz="2600" dirty="0">
                <a:ea typeface="Calibri"/>
                <a:cs typeface="Calibri"/>
                <a:sym typeface="Calibri"/>
              </a:rPr>
              <a:t>Advertiser is charged only when user clicks on ad.</a:t>
            </a:r>
          </a:p>
          <a:p>
            <a:pPr lvl="1">
              <a:lnSpc>
                <a:spcPct val="100000"/>
              </a:lnSpc>
              <a:spcBef>
                <a:spcPts val="0"/>
              </a:spcBef>
            </a:pPr>
            <a:r>
              <a:rPr lang="en-US" sz="2600" dirty="0">
                <a:ea typeface="Calibri"/>
                <a:cs typeface="Calibri"/>
                <a:sym typeface="Calibri"/>
              </a:rPr>
              <a:t>More expensive, requires greater </a:t>
            </a:r>
            <a:r>
              <a:rPr lang="en-US" sz="2600" dirty="0" smtClean="0">
                <a:ea typeface="Calibri"/>
                <a:cs typeface="Calibri"/>
                <a:sym typeface="Calibri"/>
              </a:rPr>
              <a:t>interaction.</a:t>
            </a:r>
          </a:p>
          <a:p>
            <a:pPr lvl="1">
              <a:lnSpc>
                <a:spcPct val="100000"/>
              </a:lnSpc>
              <a:spcBef>
                <a:spcPts val="0"/>
              </a:spcBef>
            </a:pPr>
            <a:endParaRPr lang="en-US" sz="2600" dirty="0">
              <a:ea typeface="Calibri"/>
              <a:cs typeface="Calibri"/>
              <a:sym typeface="Calibri"/>
            </a:endParaRPr>
          </a:p>
          <a:p>
            <a:pPr>
              <a:lnSpc>
                <a:spcPct val="100000"/>
              </a:lnSpc>
              <a:spcBef>
                <a:spcPts val="0"/>
              </a:spcBef>
            </a:pPr>
            <a:r>
              <a:rPr lang="en-US" dirty="0">
                <a:ea typeface="Calibri"/>
                <a:cs typeface="Calibri"/>
                <a:sym typeface="Calibri"/>
              </a:rPr>
              <a:t> Cost-per-impression</a:t>
            </a:r>
          </a:p>
          <a:p>
            <a:pPr lvl="1">
              <a:lnSpc>
                <a:spcPct val="100000"/>
              </a:lnSpc>
              <a:spcBef>
                <a:spcPts val="0"/>
              </a:spcBef>
            </a:pPr>
            <a:r>
              <a:rPr lang="en-US" sz="2600" dirty="0">
                <a:ea typeface="Calibri"/>
                <a:cs typeface="Calibri"/>
                <a:sym typeface="Calibri"/>
              </a:rPr>
              <a:t>Advertiser is charged each time ad shows up on user page.</a:t>
            </a:r>
          </a:p>
          <a:p>
            <a:pPr lvl="1">
              <a:lnSpc>
                <a:spcPct val="100000"/>
              </a:lnSpc>
              <a:spcBef>
                <a:spcPts val="0"/>
              </a:spcBef>
            </a:pPr>
            <a:r>
              <a:rPr lang="en-US" sz="2600" dirty="0">
                <a:ea typeface="Calibri"/>
                <a:cs typeface="Calibri"/>
                <a:sym typeface="Calibri"/>
              </a:rPr>
              <a:t>Less expensive, but not as easy to </a:t>
            </a:r>
            <a:r>
              <a:rPr lang="en-US" sz="2600" dirty="0" smtClean="0">
                <a:ea typeface="Calibri"/>
                <a:cs typeface="Calibri"/>
                <a:sym typeface="Calibri"/>
              </a:rPr>
              <a:t>measure.</a:t>
            </a:r>
          </a:p>
          <a:p>
            <a:pPr lvl="1">
              <a:lnSpc>
                <a:spcPct val="100000"/>
              </a:lnSpc>
              <a:spcBef>
                <a:spcPts val="0"/>
              </a:spcBef>
            </a:pPr>
            <a:endParaRPr lang="en-US" sz="2600" dirty="0">
              <a:ea typeface="Calibri"/>
              <a:cs typeface="Calibri"/>
              <a:sym typeface="Calibri"/>
            </a:endParaRPr>
          </a:p>
          <a:p>
            <a:pPr>
              <a:lnSpc>
                <a:spcPct val="100000"/>
              </a:lnSpc>
              <a:spcBef>
                <a:spcPts val="0"/>
              </a:spcBef>
            </a:pPr>
            <a:r>
              <a:rPr lang="en-US" dirty="0">
                <a:ea typeface="Calibri"/>
                <a:cs typeface="Calibri"/>
                <a:sym typeface="Calibri"/>
              </a:rPr>
              <a:t>Search engine optimization (SEO</a:t>
            </a:r>
            <a:r>
              <a:rPr lang="en-US" dirty="0" smtClean="0">
                <a:ea typeface="Calibri"/>
                <a:cs typeface="Calibri"/>
                <a:sym typeface="Calibri"/>
              </a:rPr>
              <a:t>)</a:t>
            </a:r>
          </a:p>
          <a:p>
            <a:pPr>
              <a:lnSpc>
                <a:spcPct val="100000"/>
              </a:lnSpc>
              <a:spcBef>
                <a:spcPts val="0"/>
              </a:spcBef>
            </a:pPr>
            <a:endParaRPr lang="en-US" sz="2600" dirty="0">
              <a:ea typeface="Calibri"/>
              <a:cs typeface="Calibri"/>
              <a:sym typeface="Calibri"/>
            </a:endParaRPr>
          </a:p>
          <a:p>
            <a:pPr>
              <a:lnSpc>
                <a:spcPct val="100000"/>
              </a:lnSpc>
              <a:spcBef>
                <a:spcPts val="0"/>
              </a:spcBef>
            </a:pPr>
            <a:r>
              <a:rPr lang="en-US" dirty="0">
                <a:ea typeface="Calibri"/>
                <a:cs typeface="Calibri"/>
                <a:sym typeface="Calibri"/>
              </a:rPr>
              <a:t> Compare average cost per customer transaction</a:t>
            </a:r>
          </a:p>
        </p:txBody>
      </p:sp>
    </p:spTree>
    <p:extLst>
      <p:ext uri="{BB962C8B-B14F-4D97-AF65-F5344CB8AC3E}">
        <p14:creationId xmlns:p14="http://schemas.microsoft.com/office/powerpoint/2010/main" val="13523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4" y="365126"/>
            <a:ext cx="11439526" cy="669348"/>
          </a:xfrm>
        </p:spPr>
        <p:txBody>
          <a:bodyPr>
            <a:noAutofit/>
          </a:bodyPr>
          <a:lstStyle/>
          <a:p>
            <a:r>
              <a:rPr lang="en-US" dirty="0"/>
              <a:t>Key Marketing Metrics</a:t>
            </a:r>
          </a:p>
        </p:txBody>
      </p:sp>
      <p:sp>
        <p:nvSpPr>
          <p:cNvPr id="3" name="Content Placeholder 2"/>
          <p:cNvSpPr>
            <a:spLocks noGrp="1"/>
          </p:cNvSpPr>
          <p:nvPr>
            <p:ph idx="1"/>
          </p:nvPr>
        </p:nvSpPr>
        <p:spPr>
          <a:xfrm>
            <a:off x="609600" y="1190625"/>
            <a:ext cx="10801350" cy="5438774"/>
          </a:xfrm>
        </p:spPr>
        <p:txBody>
          <a:bodyPr>
            <a:normAutofit/>
          </a:bodyPr>
          <a:lstStyle/>
          <a:p>
            <a:pPr>
              <a:lnSpc>
                <a:spcPct val="100000"/>
              </a:lnSpc>
              <a:spcBef>
                <a:spcPts val="0"/>
              </a:spcBef>
            </a:pPr>
            <a:r>
              <a:rPr lang="en-US" dirty="0">
                <a:ea typeface="Calibri"/>
                <a:cs typeface="Calibri"/>
                <a:sym typeface="Calibri"/>
              </a:rPr>
              <a:t> </a:t>
            </a:r>
            <a:r>
              <a:rPr lang="en-US" b="1" dirty="0">
                <a:ea typeface="Calibri"/>
                <a:cs typeface="Calibri"/>
                <a:sym typeface="Calibri"/>
              </a:rPr>
              <a:t>Click-through rate</a:t>
            </a:r>
          </a:p>
          <a:p>
            <a:pPr marL="0" indent="0">
              <a:lnSpc>
                <a:spcPct val="100000"/>
              </a:lnSpc>
              <a:spcBef>
                <a:spcPts val="0"/>
              </a:spcBef>
              <a:buNone/>
            </a:pPr>
            <a:r>
              <a:rPr lang="en-US" dirty="0" smtClean="0">
                <a:ea typeface="Calibri"/>
                <a:cs typeface="Calibri"/>
                <a:sym typeface="Calibri"/>
              </a:rPr>
              <a:t>	(</a:t>
            </a:r>
            <a:r>
              <a:rPr lang="en-US" dirty="0">
                <a:ea typeface="Calibri"/>
                <a:cs typeface="Calibri"/>
                <a:sym typeface="Calibri"/>
              </a:rPr>
              <a:t>click-</a:t>
            </a:r>
            <a:r>
              <a:rPr lang="en-US" dirty="0" err="1">
                <a:ea typeface="Calibri"/>
                <a:cs typeface="Calibri"/>
                <a:sym typeface="Calibri"/>
              </a:rPr>
              <a:t>throughs</a:t>
            </a:r>
            <a:r>
              <a:rPr lang="en-US" dirty="0">
                <a:ea typeface="Calibri"/>
                <a:cs typeface="Calibri"/>
                <a:sym typeface="Calibri"/>
              </a:rPr>
              <a:t> /impressions) * 100</a:t>
            </a:r>
          </a:p>
          <a:p>
            <a:pPr>
              <a:lnSpc>
                <a:spcPct val="100000"/>
              </a:lnSpc>
              <a:spcBef>
                <a:spcPts val="0"/>
              </a:spcBef>
            </a:pPr>
            <a:r>
              <a:rPr lang="en-US" b="1" dirty="0">
                <a:ea typeface="Calibri"/>
                <a:cs typeface="Calibri"/>
                <a:sym typeface="Calibri"/>
              </a:rPr>
              <a:t>Conversion rate</a:t>
            </a:r>
          </a:p>
          <a:p>
            <a:pPr marL="0" indent="0">
              <a:lnSpc>
                <a:spcPct val="100000"/>
              </a:lnSpc>
              <a:spcBef>
                <a:spcPts val="0"/>
              </a:spcBef>
              <a:buNone/>
            </a:pPr>
            <a:r>
              <a:rPr lang="en-US" dirty="0" smtClean="0">
                <a:ea typeface="Calibri"/>
                <a:cs typeface="Calibri"/>
                <a:sym typeface="Calibri"/>
              </a:rPr>
              <a:t>	# </a:t>
            </a:r>
            <a:r>
              <a:rPr lang="en-US" dirty="0">
                <a:ea typeface="Calibri"/>
                <a:cs typeface="Calibri"/>
                <a:sym typeface="Calibri"/>
              </a:rPr>
              <a:t>of goal achievements/# of website visitors </a:t>
            </a:r>
          </a:p>
          <a:p>
            <a:pPr>
              <a:lnSpc>
                <a:spcPct val="100000"/>
              </a:lnSpc>
              <a:spcBef>
                <a:spcPts val="0"/>
              </a:spcBef>
            </a:pPr>
            <a:r>
              <a:rPr lang="en-US" b="1" dirty="0">
                <a:ea typeface="Calibri"/>
                <a:cs typeface="Calibri"/>
                <a:sym typeface="Calibri"/>
              </a:rPr>
              <a:t>Cost per order</a:t>
            </a:r>
          </a:p>
          <a:p>
            <a:pPr marL="0" indent="0">
              <a:lnSpc>
                <a:spcPct val="100000"/>
              </a:lnSpc>
              <a:spcBef>
                <a:spcPts val="0"/>
              </a:spcBef>
              <a:buNone/>
            </a:pPr>
            <a:r>
              <a:rPr lang="en-US" dirty="0" smtClean="0">
                <a:ea typeface="Calibri"/>
                <a:cs typeface="Calibri"/>
                <a:sym typeface="Calibri"/>
              </a:rPr>
              <a:t>	advertising </a:t>
            </a:r>
            <a:r>
              <a:rPr lang="en-US" dirty="0">
                <a:ea typeface="Calibri"/>
                <a:cs typeface="Calibri"/>
                <a:sym typeface="Calibri"/>
              </a:rPr>
              <a:t>costs/orders</a:t>
            </a:r>
          </a:p>
          <a:p>
            <a:pPr>
              <a:lnSpc>
                <a:spcPct val="100000"/>
              </a:lnSpc>
              <a:spcBef>
                <a:spcPts val="0"/>
              </a:spcBef>
            </a:pPr>
            <a:r>
              <a:rPr lang="en-US" b="1" dirty="0">
                <a:ea typeface="Calibri"/>
                <a:cs typeface="Calibri"/>
                <a:sym typeface="Calibri"/>
              </a:rPr>
              <a:t>Margin of sales</a:t>
            </a:r>
          </a:p>
          <a:p>
            <a:pPr marL="0" indent="0">
              <a:lnSpc>
                <a:spcPct val="100000"/>
              </a:lnSpc>
              <a:spcBef>
                <a:spcPts val="0"/>
              </a:spcBef>
              <a:buNone/>
            </a:pPr>
            <a:r>
              <a:rPr lang="en-US" dirty="0" smtClean="0">
                <a:ea typeface="Calibri"/>
                <a:cs typeface="Calibri"/>
                <a:sym typeface="Calibri"/>
              </a:rPr>
              <a:t>	selling </a:t>
            </a:r>
            <a:r>
              <a:rPr lang="en-US" dirty="0">
                <a:ea typeface="Calibri"/>
                <a:cs typeface="Calibri"/>
                <a:sym typeface="Calibri"/>
              </a:rPr>
              <a:t>price per unit ($) - cost per unit ($)</a:t>
            </a:r>
          </a:p>
          <a:p>
            <a:pPr>
              <a:lnSpc>
                <a:spcPct val="100000"/>
              </a:lnSpc>
              <a:spcBef>
                <a:spcPts val="0"/>
              </a:spcBef>
            </a:pPr>
            <a:r>
              <a:rPr lang="en-US" b="1" dirty="0">
                <a:ea typeface="Calibri"/>
                <a:cs typeface="Calibri"/>
                <a:sym typeface="Calibri"/>
              </a:rPr>
              <a:t>Churn rate</a:t>
            </a:r>
          </a:p>
          <a:p>
            <a:pPr marL="0" indent="0">
              <a:lnSpc>
                <a:spcPct val="100000"/>
              </a:lnSpc>
              <a:spcBef>
                <a:spcPts val="0"/>
              </a:spcBef>
              <a:buNone/>
            </a:pPr>
            <a:r>
              <a:rPr lang="en-US" dirty="0" smtClean="0">
                <a:ea typeface="Calibri"/>
                <a:cs typeface="Calibri"/>
                <a:sym typeface="Calibri"/>
              </a:rPr>
              <a:t>	(# </a:t>
            </a:r>
            <a:r>
              <a:rPr lang="en-US" dirty="0">
                <a:ea typeface="Calibri"/>
                <a:cs typeface="Calibri"/>
                <a:sym typeface="Calibri"/>
              </a:rPr>
              <a:t>of customers lost at end of prior period/# of customers at </a:t>
            </a:r>
            <a:r>
              <a:rPr lang="en-US" dirty="0" smtClean="0">
                <a:ea typeface="Calibri"/>
                <a:cs typeface="Calibri"/>
                <a:sym typeface="Calibri"/>
              </a:rPr>
              <a:t>	beginning </a:t>
            </a:r>
            <a:r>
              <a:rPr lang="en-US" dirty="0">
                <a:ea typeface="Calibri"/>
                <a:cs typeface="Calibri"/>
                <a:sym typeface="Calibri"/>
              </a:rPr>
              <a:t>of prior period) * 100</a:t>
            </a:r>
          </a:p>
        </p:txBody>
      </p:sp>
    </p:spTree>
    <p:extLst>
      <p:ext uri="{BB962C8B-B14F-4D97-AF65-F5344CB8AC3E}">
        <p14:creationId xmlns:p14="http://schemas.microsoft.com/office/powerpoint/2010/main" val="2504172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332" y="365125"/>
            <a:ext cx="11222966" cy="761711"/>
          </a:xfrm>
        </p:spPr>
        <p:txBody>
          <a:bodyPr>
            <a:normAutofit/>
          </a:bodyPr>
          <a:lstStyle/>
          <a:p>
            <a:r>
              <a:rPr lang="en-US" dirty="0"/>
              <a:t>CRM: A Key Decision </a:t>
            </a:r>
            <a:r>
              <a:rPr lang="en-US" dirty="0" smtClean="0"/>
              <a:t>Tool for </a:t>
            </a:r>
            <a:r>
              <a:rPr lang="en-US" dirty="0"/>
              <a:t>Marketers</a:t>
            </a:r>
          </a:p>
        </p:txBody>
      </p:sp>
      <p:sp>
        <p:nvSpPr>
          <p:cNvPr id="3" name="Content Placeholder 2"/>
          <p:cNvSpPr>
            <a:spLocks noGrp="1"/>
          </p:cNvSpPr>
          <p:nvPr>
            <p:ph idx="1"/>
          </p:nvPr>
        </p:nvSpPr>
        <p:spPr>
          <a:xfrm>
            <a:off x="500332" y="1523999"/>
            <a:ext cx="5300393" cy="5066581"/>
          </a:xfrm>
        </p:spPr>
        <p:txBody>
          <a:bodyPr>
            <a:normAutofit/>
          </a:bodyPr>
          <a:lstStyle/>
          <a:p>
            <a:pPr lvl="0"/>
            <a:r>
              <a:rPr lang="en-US" b="1" dirty="0">
                <a:ea typeface="Calibri"/>
                <a:cs typeface="Calibri"/>
                <a:sym typeface="Calibri"/>
              </a:rPr>
              <a:t>Customer relationship management (CRM) </a:t>
            </a:r>
            <a:r>
              <a:rPr lang="en-US" dirty="0">
                <a:ea typeface="Calibri"/>
                <a:cs typeface="Calibri"/>
                <a:sym typeface="Calibri"/>
              </a:rPr>
              <a:t>involves systematic tracking of consumers preferences and behaviors over time in order to tailor individualized value propositions. </a:t>
            </a:r>
          </a:p>
          <a:p>
            <a:pPr lvl="1"/>
            <a:r>
              <a:rPr lang="en-US" sz="2600" dirty="0">
                <a:ea typeface="Calibri"/>
                <a:cs typeface="Calibri"/>
                <a:sym typeface="Calibri"/>
              </a:rPr>
              <a:t>Allows firms to get “up close and personal”</a:t>
            </a:r>
          </a:p>
          <a:p>
            <a:pPr lvl="1"/>
            <a:r>
              <a:rPr lang="en-US" sz="2600" dirty="0">
                <a:ea typeface="Calibri"/>
                <a:cs typeface="Calibri"/>
                <a:sym typeface="Calibri"/>
              </a:rPr>
              <a:t>A process by which firms enact their customer orientation</a:t>
            </a:r>
          </a:p>
          <a:p>
            <a:pPr lvl="1"/>
            <a:r>
              <a:rPr lang="en-US" sz="2600" dirty="0">
                <a:ea typeface="Calibri"/>
                <a:cs typeface="Calibri"/>
                <a:sym typeface="Calibri"/>
              </a:rPr>
              <a:t>Capture information at each customer </a:t>
            </a:r>
            <a:r>
              <a:rPr lang="en-US" sz="2600" dirty="0" err="1">
                <a:ea typeface="Calibri"/>
                <a:cs typeface="Calibri"/>
                <a:sym typeface="Calibri"/>
              </a:rPr>
              <a:t>touchpoint</a:t>
            </a:r>
            <a:endParaRPr lang="en-US" sz="2600" dirty="0">
              <a:ea typeface="Calibri"/>
              <a:cs typeface="Calibri"/>
              <a:sym typeface="Calibri"/>
            </a:endParaRPr>
          </a:p>
          <a:p>
            <a:pPr marL="800100" lvl="1" indent="-342900">
              <a:lnSpc>
                <a:spcPct val="100000"/>
              </a:lnSpc>
              <a:spcBef>
                <a:spcPts val="0"/>
              </a:spcBef>
            </a:pPr>
            <a:endParaRPr lang="en-US" sz="2600" dirty="0" smtClean="0">
              <a:ea typeface="Calibri"/>
              <a:cs typeface="Calibri"/>
              <a:sym typeface="Calibri"/>
            </a:endParaRPr>
          </a:p>
          <a:p>
            <a:pPr lvl="0"/>
            <a:endParaRPr lang="en-US" dirty="0">
              <a:ea typeface="Calibri"/>
              <a:cs typeface="Calibri"/>
              <a:sym typeface="Calibri"/>
            </a:endParaRPr>
          </a:p>
          <a:p>
            <a:pPr marL="0" indent="0">
              <a:buNone/>
            </a:pPr>
            <a:endParaRPr lang="en-US" dirty="0" smtClean="0"/>
          </a:p>
          <a:p>
            <a:pPr marL="0" indent="0">
              <a:buNone/>
            </a:pPr>
            <a:endParaRPr lang="en-US" dirty="0"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715" r="45571"/>
          <a:stretch/>
        </p:blipFill>
        <p:spPr>
          <a:xfrm>
            <a:off x="5885687" y="1523998"/>
            <a:ext cx="6106288" cy="4476751"/>
          </a:xfrm>
          <a:prstGeom prst="rect">
            <a:avLst/>
          </a:prstGeom>
        </p:spPr>
      </p:pic>
    </p:spTree>
    <p:extLst>
      <p:ext uri="{BB962C8B-B14F-4D97-AF65-F5344CB8AC3E}">
        <p14:creationId xmlns:p14="http://schemas.microsoft.com/office/powerpoint/2010/main" val="2263992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365126"/>
            <a:ext cx="10772775" cy="669348"/>
          </a:xfrm>
        </p:spPr>
        <p:txBody>
          <a:bodyPr>
            <a:noAutofit/>
          </a:bodyPr>
          <a:lstStyle/>
          <a:p>
            <a:r>
              <a:rPr lang="en-US" dirty="0"/>
              <a:t>CRM Facilitates One-to-One Marketing</a:t>
            </a:r>
          </a:p>
        </p:txBody>
      </p:sp>
      <p:sp>
        <p:nvSpPr>
          <p:cNvPr id="3" name="Content Placeholder 2"/>
          <p:cNvSpPr>
            <a:spLocks noGrp="1"/>
          </p:cNvSpPr>
          <p:nvPr>
            <p:ph idx="1"/>
          </p:nvPr>
        </p:nvSpPr>
        <p:spPr>
          <a:xfrm>
            <a:off x="5791200" y="1246908"/>
            <a:ext cx="6210300" cy="5611092"/>
          </a:xfrm>
        </p:spPr>
        <p:txBody>
          <a:bodyPr>
            <a:normAutofit/>
          </a:bodyPr>
          <a:lstStyle/>
          <a:p>
            <a:pPr marL="342900" lvl="0" indent="-342900">
              <a:spcBef>
                <a:spcPts val="0"/>
              </a:spcBef>
            </a:pPr>
            <a:r>
              <a:rPr lang="en-US" dirty="0" smtClean="0">
                <a:ea typeface="Calibri"/>
                <a:cs typeface="Calibri"/>
                <a:sym typeface="Calibri"/>
              </a:rPr>
              <a:t>One-to-one </a:t>
            </a:r>
            <a:r>
              <a:rPr lang="en-US" dirty="0">
                <a:ea typeface="Calibri"/>
                <a:cs typeface="Calibri"/>
                <a:sym typeface="Calibri"/>
              </a:rPr>
              <a:t>marketing includes several steps</a:t>
            </a:r>
          </a:p>
          <a:p>
            <a:pPr marL="800100" lvl="1" indent="-342900">
              <a:spcBef>
                <a:spcPts val="1700"/>
              </a:spcBef>
              <a:buFont typeface="Wingdings" panose="05000000000000000000" pitchFamily="2" charset="2"/>
              <a:buChar char="§"/>
            </a:pPr>
            <a:r>
              <a:rPr lang="en-US" sz="2600" i="1" dirty="0">
                <a:ea typeface="Calibri"/>
                <a:cs typeface="Calibri"/>
                <a:sym typeface="Calibri"/>
              </a:rPr>
              <a:t>Identify</a:t>
            </a:r>
            <a:r>
              <a:rPr lang="en-US" sz="2600" dirty="0">
                <a:ea typeface="Calibri"/>
                <a:cs typeface="Calibri"/>
                <a:sym typeface="Calibri"/>
              </a:rPr>
              <a:t> customers and get to know them in as much detail as possible.</a:t>
            </a:r>
          </a:p>
          <a:p>
            <a:pPr marL="800100" lvl="1" indent="-342900">
              <a:spcBef>
                <a:spcPts val="1700"/>
              </a:spcBef>
              <a:buFont typeface="Wingdings" panose="05000000000000000000" pitchFamily="2" charset="2"/>
              <a:buChar char="§"/>
            </a:pPr>
            <a:r>
              <a:rPr lang="en-US" sz="2600" i="1" dirty="0">
                <a:ea typeface="Calibri"/>
                <a:cs typeface="Calibri"/>
                <a:sym typeface="Calibri"/>
              </a:rPr>
              <a:t>Differentiate </a:t>
            </a:r>
            <a:r>
              <a:rPr lang="en-US" sz="2600" dirty="0">
                <a:ea typeface="Calibri"/>
                <a:cs typeface="Calibri"/>
                <a:sym typeface="Calibri"/>
              </a:rPr>
              <a:t>among these customers in terms of both their needs and their value to the company.</a:t>
            </a:r>
          </a:p>
          <a:p>
            <a:pPr marL="800100" lvl="1" indent="-342900">
              <a:spcBef>
                <a:spcPts val="1700"/>
              </a:spcBef>
              <a:buFont typeface="Wingdings" panose="05000000000000000000" pitchFamily="2" charset="2"/>
              <a:buChar char="§"/>
            </a:pPr>
            <a:r>
              <a:rPr lang="en-US" sz="2600" i="1" dirty="0">
                <a:ea typeface="Calibri"/>
                <a:cs typeface="Calibri"/>
                <a:sym typeface="Calibri"/>
              </a:rPr>
              <a:t>Interact </a:t>
            </a:r>
            <a:r>
              <a:rPr lang="en-US" sz="2600" dirty="0">
                <a:ea typeface="Calibri"/>
                <a:cs typeface="Calibri"/>
                <a:sym typeface="Calibri"/>
              </a:rPr>
              <a:t>with customers and find ways to improve cost efficiency and the effectiveness of the interaction.</a:t>
            </a:r>
          </a:p>
          <a:p>
            <a:pPr marL="800100" lvl="1" indent="-342900">
              <a:spcBef>
                <a:spcPts val="1700"/>
              </a:spcBef>
              <a:buFont typeface="Wingdings" panose="05000000000000000000" pitchFamily="2" charset="2"/>
              <a:buChar char="§"/>
            </a:pPr>
            <a:r>
              <a:rPr lang="en-US" sz="2600" i="1" dirty="0">
                <a:ea typeface="Calibri"/>
                <a:cs typeface="Calibri"/>
                <a:sym typeface="Calibri"/>
              </a:rPr>
              <a:t>Customize </a:t>
            </a:r>
            <a:r>
              <a:rPr lang="en-US" sz="2600" dirty="0">
                <a:ea typeface="Calibri"/>
                <a:cs typeface="Calibri"/>
                <a:sym typeface="Calibri"/>
              </a:rPr>
              <a:t>some aspect of goods or services offered to each customer.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75" y="1246908"/>
            <a:ext cx="5381625" cy="5381625"/>
          </a:xfrm>
          <a:prstGeom prst="rect">
            <a:avLst/>
          </a:prstGeom>
        </p:spPr>
      </p:pic>
    </p:spTree>
    <p:extLst>
      <p:ext uri="{BB962C8B-B14F-4D97-AF65-F5344CB8AC3E}">
        <p14:creationId xmlns:p14="http://schemas.microsoft.com/office/powerpoint/2010/main" val="1014226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332" y="365125"/>
            <a:ext cx="10853468" cy="784803"/>
          </a:xfrm>
        </p:spPr>
        <p:txBody>
          <a:bodyPr/>
          <a:lstStyle/>
          <a:p>
            <a:r>
              <a:rPr lang="en-US" dirty="0"/>
              <a:t>Customer-Related Metrics</a:t>
            </a:r>
          </a:p>
        </p:txBody>
      </p:sp>
      <p:pic>
        <p:nvPicPr>
          <p:cNvPr id="5" name="picture 154" descr="A diagram shows the three characteristics of CRM: customer lifetime value (CLV), share of customer, and customer prioritization."/>
          <p:cNvPicPr preferRelativeResize="0"/>
          <p:nvPr/>
        </p:nvPicPr>
        <p:blipFill rotWithShape="1">
          <a:blip r:embed="rId3">
            <a:alphaModFix/>
          </a:blip>
          <a:srcRect/>
          <a:stretch/>
        </p:blipFill>
        <p:spPr>
          <a:xfrm>
            <a:off x="2060612" y="1007053"/>
            <a:ext cx="7732908" cy="5850947"/>
          </a:xfrm>
          <a:prstGeom prst="rect">
            <a:avLst/>
          </a:prstGeom>
          <a:noFill/>
          <a:ln>
            <a:noFill/>
          </a:ln>
        </p:spPr>
      </p:pic>
    </p:spTree>
    <p:extLst>
      <p:ext uri="{BB962C8B-B14F-4D97-AF65-F5344CB8AC3E}">
        <p14:creationId xmlns:p14="http://schemas.microsoft.com/office/powerpoint/2010/main" val="2736277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6"/>
            <a:ext cx="10744200" cy="669348"/>
          </a:xfrm>
        </p:spPr>
        <p:txBody>
          <a:bodyPr>
            <a:noAutofit/>
          </a:bodyPr>
          <a:lstStyle/>
          <a:p>
            <a:r>
              <a:rPr lang="en-US" dirty="0"/>
              <a:t>Share of Customer</a:t>
            </a:r>
          </a:p>
        </p:txBody>
      </p:sp>
      <p:sp>
        <p:nvSpPr>
          <p:cNvPr id="3" name="Content Placeholder 2"/>
          <p:cNvSpPr>
            <a:spLocks noGrp="1"/>
          </p:cNvSpPr>
          <p:nvPr>
            <p:ph idx="1"/>
          </p:nvPr>
        </p:nvSpPr>
        <p:spPr>
          <a:xfrm>
            <a:off x="609600" y="1246908"/>
            <a:ext cx="11391900" cy="5611092"/>
          </a:xfrm>
        </p:spPr>
        <p:txBody>
          <a:bodyPr>
            <a:normAutofit/>
          </a:bodyPr>
          <a:lstStyle/>
          <a:p>
            <a:pPr marL="342900" lvl="0" indent="-342900">
              <a:spcBef>
                <a:spcPts val="0"/>
              </a:spcBef>
            </a:pPr>
            <a:r>
              <a:rPr lang="en-US" dirty="0">
                <a:ea typeface="Calibri"/>
                <a:cs typeface="Calibri"/>
                <a:sym typeface="Calibri"/>
              </a:rPr>
              <a:t>Its easier and less expensive to keep a current customer than it is to acquire a new one.</a:t>
            </a:r>
          </a:p>
          <a:p>
            <a:pPr marL="800100" lvl="1" indent="-342900">
              <a:spcBef>
                <a:spcPts val="0"/>
              </a:spcBef>
            </a:pPr>
            <a:r>
              <a:rPr lang="en-US" sz="2600" dirty="0">
                <a:ea typeface="Calibri"/>
                <a:cs typeface="Calibri"/>
                <a:sym typeface="Calibri"/>
              </a:rPr>
              <a:t>Many firms look to increase share of customer, instead of share of market</a:t>
            </a:r>
            <a:r>
              <a:rPr lang="en-US" sz="2600" dirty="0" smtClean="0">
                <a:ea typeface="Calibri"/>
                <a:cs typeface="Calibri"/>
                <a:sym typeface="Calibri"/>
              </a:rPr>
              <a:t>.</a:t>
            </a:r>
          </a:p>
          <a:p>
            <a:pPr marL="800100" lvl="1" indent="-342900">
              <a:spcBef>
                <a:spcPts val="0"/>
              </a:spcBef>
            </a:pPr>
            <a:endParaRPr lang="en-US" sz="2600" dirty="0">
              <a:ea typeface="Calibri"/>
              <a:cs typeface="Calibri"/>
              <a:sym typeface="Calibri"/>
            </a:endParaRPr>
          </a:p>
          <a:p>
            <a:pPr marL="342900" lvl="0" indent="-342900">
              <a:spcBef>
                <a:spcPts val="0"/>
              </a:spcBef>
            </a:pPr>
            <a:r>
              <a:rPr lang="en-US" b="1" dirty="0">
                <a:ea typeface="Calibri"/>
                <a:cs typeface="Calibri"/>
                <a:sym typeface="Calibri"/>
              </a:rPr>
              <a:t>Share of customer </a:t>
            </a:r>
            <a:r>
              <a:rPr lang="en-US" dirty="0">
                <a:ea typeface="Calibri"/>
                <a:cs typeface="Calibri"/>
                <a:sym typeface="Calibri"/>
              </a:rPr>
              <a:t>is the percentage of a given customer’s purchases in a category over time.</a:t>
            </a:r>
          </a:p>
          <a:p>
            <a:pPr marL="800100" lvl="1" indent="-342900">
              <a:spcBef>
                <a:spcPts val="0"/>
              </a:spcBef>
            </a:pPr>
            <a:r>
              <a:rPr lang="en-US" sz="2600" dirty="0">
                <a:ea typeface="Calibri"/>
                <a:cs typeface="Calibri"/>
                <a:sym typeface="Calibri"/>
              </a:rPr>
              <a:t>Enables company to grow sales and profits at a lower cost, relative to new customer acquisition</a:t>
            </a:r>
            <a:r>
              <a:rPr lang="en-US" sz="2600" dirty="0" smtClean="0">
                <a:ea typeface="Calibri"/>
                <a:cs typeface="Calibri"/>
                <a:sym typeface="Calibri"/>
              </a:rPr>
              <a:t>.</a:t>
            </a:r>
          </a:p>
          <a:p>
            <a:pPr marL="800100" lvl="1" indent="-342900">
              <a:spcBef>
                <a:spcPts val="0"/>
              </a:spcBef>
            </a:pPr>
            <a:endParaRPr lang="en-US" sz="2600" dirty="0" smtClean="0">
              <a:ea typeface="Calibri"/>
              <a:cs typeface="Calibri"/>
              <a:sym typeface="Calibri"/>
            </a:endParaRPr>
          </a:p>
          <a:p>
            <a:pPr marL="0" lvl="1" indent="0">
              <a:buClr>
                <a:schemeClr val="dk1"/>
              </a:buClr>
              <a:buSzPct val="100000"/>
              <a:buNone/>
            </a:pPr>
            <a:r>
              <a:rPr lang="en-IN" sz="2800" dirty="0" smtClean="0">
                <a:ea typeface="Calibri"/>
                <a:cs typeface="Calibri"/>
                <a:sym typeface="Calibri"/>
              </a:rPr>
              <a:t>I.e., </a:t>
            </a:r>
            <a:r>
              <a:rPr lang="en-IN" sz="2800" dirty="0">
                <a:ea typeface="Calibri"/>
                <a:cs typeface="Calibri"/>
                <a:sym typeface="Calibri"/>
              </a:rPr>
              <a:t>if Amazon’s database records indicate that a given </a:t>
            </a:r>
            <a:r>
              <a:rPr lang="en-IN" sz="2800" dirty="0" smtClean="0">
                <a:ea typeface="Calibri"/>
                <a:cs typeface="Calibri"/>
                <a:sym typeface="Calibri"/>
              </a:rPr>
              <a:t>customer bought 3 books </a:t>
            </a:r>
            <a:r>
              <a:rPr lang="en-IN" sz="2800" dirty="0">
                <a:ea typeface="Calibri"/>
                <a:cs typeface="Calibri"/>
                <a:sym typeface="Calibri"/>
              </a:rPr>
              <a:t>by a certain author, the CRM aspect of this system would try to increase </a:t>
            </a:r>
            <a:r>
              <a:rPr lang="en-IN" sz="2800" i="1" dirty="0">
                <a:ea typeface="Calibri"/>
                <a:cs typeface="Calibri"/>
                <a:sym typeface="Calibri"/>
              </a:rPr>
              <a:t>share of customer </a:t>
            </a:r>
            <a:r>
              <a:rPr lang="en-IN" sz="2800" dirty="0">
                <a:ea typeface="Calibri"/>
                <a:cs typeface="Calibri"/>
                <a:sym typeface="Calibri"/>
              </a:rPr>
              <a:t>by automatically sending an email to that individual offering him or her the opportunity to </a:t>
            </a:r>
            <a:r>
              <a:rPr lang="en-IN" sz="2800" dirty="0" smtClean="0">
                <a:ea typeface="Calibri"/>
                <a:cs typeface="Calibri"/>
                <a:sym typeface="Calibri"/>
              </a:rPr>
              <a:t>pre-order </a:t>
            </a:r>
            <a:r>
              <a:rPr lang="en-IN" sz="2800" dirty="0">
                <a:ea typeface="Calibri"/>
                <a:cs typeface="Calibri"/>
                <a:sym typeface="Calibri"/>
              </a:rPr>
              <a:t>a new book which has been written by the author, but not yet released. </a:t>
            </a:r>
          </a:p>
          <a:p>
            <a:pPr marL="800100" lvl="1" indent="-342900">
              <a:spcBef>
                <a:spcPts val="0"/>
              </a:spcBef>
            </a:pPr>
            <a:endParaRPr lang="en-US" sz="2600" dirty="0">
              <a:ea typeface="Calibri"/>
              <a:cs typeface="Calibri"/>
              <a:sym typeface="Calibri"/>
            </a:endParaRPr>
          </a:p>
        </p:txBody>
      </p:sp>
    </p:spTree>
    <p:extLst>
      <p:ext uri="{BB962C8B-B14F-4D97-AF65-F5344CB8AC3E}">
        <p14:creationId xmlns:p14="http://schemas.microsoft.com/office/powerpoint/2010/main" val="1621867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6"/>
            <a:ext cx="10744200" cy="669348"/>
          </a:xfrm>
        </p:spPr>
        <p:txBody>
          <a:bodyPr>
            <a:noAutofit/>
          </a:bodyPr>
          <a:lstStyle/>
          <a:p>
            <a:r>
              <a:rPr lang="en-US" dirty="0"/>
              <a:t>Customer Equity and Lifetime Value</a:t>
            </a:r>
          </a:p>
        </p:txBody>
      </p:sp>
      <p:sp>
        <p:nvSpPr>
          <p:cNvPr id="3" name="Content Placeholder 2"/>
          <p:cNvSpPr>
            <a:spLocks noGrp="1"/>
          </p:cNvSpPr>
          <p:nvPr>
            <p:ph idx="1"/>
          </p:nvPr>
        </p:nvSpPr>
        <p:spPr>
          <a:xfrm>
            <a:off x="609600" y="1246908"/>
            <a:ext cx="5305425" cy="5611092"/>
          </a:xfrm>
        </p:spPr>
        <p:txBody>
          <a:bodyPr>
            <a:normAutofit/>
          </a:bodyPr>
          <a:lstStyle/>
          <a:p>
            <a:pPr marL="342900" lvl="0" indent="-342900">
              <a:spcBef>
                <a:spcPts val="0"/>
              </a:spcBef>
            </a:pPr>
            <a:r>
              <a:rPr lang="en-US" b="1" dirty="0">
                <a:ea typeface="Calibri"/>
                <a:cs typeface="Calibri"/>
                <a:sym typeface="Calibri"/>
              </a:rPr>
              <a:t>Lifetime value of a customer </a:t>
            </a:r>
            <a:r>
              <a:rPr lang="en-US" dirty="0">
                <a:ea typeface="Calibri"/>
                <a:cs typeface="Calibri"/>
                <a:sym typeface="Calibri"/>
              </a:rPr>
              <a:t>is how much profit a firm will make on a customer</a:t>
            </a:r>
            <a:r>
              <a:rPr lang="en-US" dirty="0" smtClean="0">
                <a:ea typeface="Calibri"/>
                <a:cs typeface="Calibri"/>
                <a:sym typeface="Calibri"/>
              </a:rPr>
              <a:t>.</a:t>
            </a:r>
          </a:p>
          <a:p>
            <a:pPr marL="342900" lvl="0" indent="-342900">
              <a:spcBef>
                <a:spcPts val="0"/>
              </a:spcBef>
            </a:pPr>
            <a:endParaRPr lang="en-US" dirty="0">
              <a:ea typeface="Calibri"/>
              <a:cs typeface="Calibri"/>
              <a:sym typeface="Calibri"/>
            </a:endParaRPr>
          </a:p>
          <a:p>
            <a:pPr marL="342900" lvl="0" indent="-342900">
              <a:spcBef>
                <a:spcPts val="0"/>
              </a:spcBef>
            </a:pPr>
            <a:r>
              <a:rPr lang="en-US" b="1" dirty="0">
                <a:ea typeface="Calibri"/>
                <a:cs typeface="Calibri"/>
                <a:sym typeface="Calibri"/>
              </a:rPr>
              <a:t>Customer equity </a:t>
            </a:r>
            <a:r>
              <a:rPr lang="en-US" dirty="0">
                <a:ea typeface="Calibri"/>
                <a:cs typeface="Calibri"/>
                <a:sym typeface="Calibri"/>
              </a:rPr>
              <a:t>is financial value of a customer relationship.</a:t>
            </a:r>
          </a:p>
          <a:p>
            <a:pPr marL="800100" lvl="1" indent="-342900">
              <a:spcBef>
                <a:spcPts val="0"/>
              </a:spcBef>
            </a:pPr>
            <a:r>
              <a:rPr lang="en-US" sz="2600" dirty="0">
                <a:ea typeface="Calibri"/>
                <a:cs typeface="Calibri"/>
                <a:sym typeface="Calibri"/>
              </a:rPr>
              <a:t>Takes into account monetary investments to acquire and maintain relationship</a:t>
            </a:r>
          </a:p>
          <a:p>
            <a:pPr marL="800100" lvl="1" indent="-342900">
              <a:spcBef>
                <a:spcPts val="0"/>
              </a:spcBef>
            </a:pPr>
            <a:endParaRPr lang="en-US" sz="2600" dirty="0" smtClean="0">
              <a:ea typeface="Calibri"/>
              <a:cs typeface="Calibri"/>
              <a:sym typeface="Calibri"/>
            </a:endParaRPr>
          </a:p>
          <a:p>
            <a:pPr marL="800100" lvl="1" indent="-342900">
              <a:spcBef>
                <a:spcPts val="0"/>
              </a:spcBef>
            </a:pPr>
            <a:endParaRPr lang="en-US" sz="2600" dirty="0">
              <a:ea typeface="Calibri"/>
              <a:cs typeface="Calibri"/>
              <a:sym typeface="Calibri"/>
            </a:endParaRPr>
          </a:p>
        </p:txBody>
      </p:sp>
      <p:pic>
        <p:nvPicPr>
          <p:cNvPr id="4" name="Picture 173" descr="Photo shows a woman holding a wallet in her hand as she stands at an ATM."/>
          <p:cNvPicPr preferRelativeResize="0"/>
          <p:nvPr/>
        </p:nvPicPr>
        <p:blipFill rotWithShape="1">
          <a:blip r:embed="rId3">
            <a:alphaModFix/>
          </a:blip>
          <a:srcRect/>
          <a:stretch/>
        </p:blipFill>
        <p:spPr>
          <a:xfrm>
            <a:off x="6765649" y="1246908"/>
            <a:ext cx="3673751" cy="5213926"/>
          </a:xfrm>
          <a:prstGeom prst="rect">
            <a:avLst/>
          </a:prstGeom>
          <a:noFill/>
          <a:ln>
            <a:noFill/>
          </a:ln>
        </p:spPr>
      </p:pic>
    </p:spTree>
    <p:extLst>
      <p:ext uri="{BB962C8B-B14F-4D97-AF65-F5344CB8AC3E}">
        <p14:creationId xmlns:p14="http://schemas.microsoft.com/office/powerpoint/2010/main" val="2450853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6"/>
            <a:ext cx="10744200" cy="669348"/>
          </a:xfrm>
        </p:spPr>
        <p:txBody>
          <a:bodyPr>
            <a:noAutofit/>
          </a:bodyPr>
          <a:lstStyle/>
          <a:p>
            <a:r>
              <a:rPr lang="en-US" dirty="0"/>
              <a:t>Customer Prioritization</a:t>
            </a:r>
          </a:p>
        </p:txBody>
      </p:sp>
      <p:sp>
        <p:nvSpPr>
          <p:cNvPr id="3" name="Content Placeholder 2"/>
          <p:cNvSpPr>
            <a:spLocks noGrp="1"/>
          </p:cNvSpPr>
          <p:nvPr>
            <p:ph idx="1"/>
          </p:nvPr>
        </p:nvSpPr>
        <p:spPr>
          <a:xfrm>
            <a:off x="6393180" y="1208807"/>
            <a:ext cx="5503545" cy="5544417"/>
          </a:xfrm>
        </p:spPr>
        <p:txBody>
          <a:bodyPr>
            <a:normAutofit/>
          </a:bodyPr>
          <a:lstStyle/>
          <a:p>
            <a:pPr marL="342900" lvl="0" indent="-342900">
              <a:spcBef>
                <a:spcPts val="0"/>
              </a:spcBef>
            </a:pPr>
            <a:r>
              <a:rPr lang="en-US" dirty="0">
                <a:ea typeface="Calibri"/>
                <a:cs typeface="Calibri"/>
                <a:sym typeface="Calibri"/>
              </a:rPr>
              <a:t>Not all customers are equal … at least, not in terms of profitability</a:t>
            </a:r>
            <a:r>
              <a:rPr lang="en-US" dirty="0" smtClean="0">
                <a:ea typeface="Calibri"/>
                <a:cs typeface="Calibri"/>
                <a:sym typeface="Calibri"/>
              </a:rPr>
              <a:t>!</a:t>
            </a:r>
          </a:p>
          <a:p>
            <a:pPr marL="342900" lvl="0" indent="-342900">
              <a:spcBef>
                <a:spcPts val="0"/>
              </a:spcBef>
            </a:pPr>
            <a:endParaRPr lang="en-US" dirty="0">
              <a:ea typeface="Calibri"/>
              <a:cs typeface="Calibri"/>
              <a:sym typeface="Calibri"/>
            </a:endParaRPr>
          </a:p>
          <a:p>
            <a:pPr marL="342900" lvl="0" indent="-342900">
              <a:spcBef>
                <a:spcPts val="0"/>
              </a:spcBef>
            </a:pPr>
            <a:r>
              <a:rPr lang="en-US" dirty="0">
                <a:ea typeface="Calibri"/>
                <a:cs typeface="Calibri"/>
                <a:sym typeface="Calibri"/>
              </a:rPr>
              <a:t>CRM systems enable marketers to identify priority customers and customize communications and special offers accordingly</a:t>
            </a:r>
            <a:r>
              <a:rPr lang="en-US" dirty="0" smtClean="0">
                <a:ea typeface="Calibri"/>
                <a:cs typeface="Calibri"/>
                <a:sym typeface="Calibri"/>
              </a:rPr>
              <a:t>.</a:t>
            </a:r>
          </a:p>
          <a:p>
            <a:pPr marL="342900" lvl="0" indent="-342900">
              <a:spcBef>
                <a:spcPts val="0"/>
              </a:spcBef>
            </a:pPr>
            <a:endParaRPr lang="en-US" dirty="0">
              <a:ea typeface="Calibri"/>
              <a:cs typeface="Calibri"/>
              <a:sym typeface="Calibri"/>
            </a:endParaRPr>
          </a:p>
          <a:p>
            <a:pPr marL="457200" lvl="1" indent="0">
              <a:spcBef>
                <a:spcPts val="0"/>
              </a:spcBef>
              <a:buNone/>
            </a:pPr>
            <a:r>
              <a:rPr lang="en-US" sz="2800" dirty="0" smtClean="0">
                <a:ea typeface="Calibri"/>
                <a:cs typeface="Calibri"/>
                <a:sym typeface="Calibri"/>
              </a:rPr>
              <a:t>I.e., </a:t>
            </a:r>
            <a:r>
              <a:rPr lang="en-US" sz="2800" dirty="0">
                <a:ea typeface="Calibri"/>
                <a:cs typeface="Calibri"/>
                <a:sym typeface="Calibri"/>
              </a:rPr>
              <a:t>a firm may emphasize personal selling for contacting high-volume customers, while using direct mail or telemarketing to communicate to low-volume customers</a:t>
            </a:r>
            <a:r>
              <a:rPr lang="en-US" sz="2800" dirty="0" smtClean="0">
                <a:ea typeface="Calibri"/>
                <a:cs typeface="Calibri"/>
                <a:sym typeface="Calibri"/>
              </a:rPr>
              <a:t>.</a:t>
            </a:r>
            <a:endParaRPr lang="en-US" sz="2600" dirty="0">
              <a:ea typeface="Calibri"/>
              <a:cs typeface="Calibri"/>
              <a:sym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90650"/>
            <a:ext cx="5783580" cy="4819650"/>
          </a:xfrm>
          <a:prstGeom prst="rect">
            <a:avLst/>
          </a:prstGeom>
        </p:spPr>
      </p:pic>
    </p:spTree>
    <p:extLst>
      <p:ext uri="{BB962C8B-B14F-4D97-AF65-F5344CB8AC3E}">
        <p14:creationId xmlns:p14="http://schemas.microsoft.com/office/powerpoint/2010/main" val="3464939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6"/>
            <a:ext cx="10744200" cy="669348"/>
          </a:xfrm>
        </p:spPr>
        <p:txBody>
          <a:bodyPr>
            <a:noAutofit/>
          </a:bodyPr>
          <a:lstStyle/>
          <a:p>
            <a:r>
              <a:rPr lang="en-US" dirty="0"/>
              <a:t>Transforming Customers into Corporate Assets</a:t>
            </a:r>
          </a:p>
        </p:txBody>
      </p:sp>
      <p:sp>
        <p:nvSpPr>
          <p:cNvPr id="3" name="Content Placeholder 2"/>
          <p:cNvSpPr>
            <a:spLocks noGrp="1"/>
          </p:cNvSpPr>
          <p:nvPr>
            <p:ph idx="1"/>
          </p:nvPr>
        </p:nvSpPr>
        <p:spPr>
          <a:xfrm>
            <a:off x="609600" y="1285875"/>
            <a:ext cx="6372225" cy="5438774"/>
          </a:xfrm>
        </p:spPr>
        <p:txBody>
          <a:bodyPr>
            <a:normAutofit/>
          </a:bodyPr>
          <a:lstStyle/>
          <a:p>
            <a:pPr marL="0" lvl="0" indent="0">
              <a:spcBef>
                <a:spcPts val="0"/>
              </a:spcBef>
              <a:buNone/>
            </a:pPr>
            <a:r>
              <a:rPr lang="en-US" dirty="0">
                <a:ea typeface="Calibri"/>
                <a:cs typeface="Calibri"/>
                <a:sym typeface="Calibri"/>
              </a:rPr>
              <a:t>CRM leverages database technologies to customize customer interactions based on:</a:t>
            </a:r>
          </a:p>
          <a:p>
            <a:pPr marL="800100" lvl="1" indent="-342900">
              <a:lnSpc>
                <a:spcPct val="150000"/>
              </a:lnSpc>
              <a:spcBef>
                <a:spcPts val="0"/>
              </a:spcBef>
            </a:pPr>
            <a:r>
              <a:rPr lang="en-US" sz="2800" dirty="0">
                <a:ea typeface="Calibri"/>
                <a:cs typeface="Calibri"/>
                <a:sym typeface="Calibri"/>
              </a:rPr>
              <a:t>Share of customer</a:t>
            </a:r>
          </a:p>
          <a:p>
            <a:pPr marL="800100" lvl="1" indent="-342900">
              <a:lnSpc>
                <a:spcPct val="150000"/>
              </a:lnSpc>
              <a:spcBef>
                <a:spcPts val="0"/>
              </a:spcBef>
            </a:pPr>
            <a:r>
              <a:rPr lang="en-US" sz="2800" dirty="0">
                <a:ea typeface="Calibri"/>
                <a:cs typeface="Calibri"/>
                <a:sym typeface="Calibri"/>
              </a:rPr>
              <a:t>Lifetime </a:t>
            </a:r>
            <a:r>
              <a:rPr lang="en-US" sz="2800" dirty="0" smtClean="0">
                <a:ea typeface="Calibri"/>
                <a:cs typeface="Calibri"/>
                <a:sym typeface="Calibri"/>
              </a:rPr>
              <a:t>value (and Customer equity)</a:t>
            </a:r>
            <a:endParaRPr lang="en-US" sz="2800" dirty="0">
              <a:ea typeface="Calibri"/>
              <a:cs typeface="Calibri"/>
              <a:sym typeface="Calibri"/>
            </a:endParaRPr>
          </a:p>
          <a:p>
            <a:pPr marL="800100" lvl="1" indent="-342900">
              <a:lnSpc>
                <a:spcPct val="150000"/>
              </a:lnSpc>
              <a:spcBef>
                <a:spcPts val="0"/>
              </a:spcBef>
            </a:pPr>
            <a:r>
              <a:rPr lang="en-US" sz="2800" dirty="0">
                <a:ea typeface="Calibri"/>
                <a:cs typeface="Calibri"/>
                <a:sym typeface="Calibri"/>
              </a:rPr>
              <a:t>Customer prioritization</a:t>
            </a:r>
          </a:p>
          <a:p>
            <a:pPr marL="0" lvl="0" indent="0">
              <a:spcBef>
                <a:spcPts val="0"/>
              </a:spcBef>
              <a:buNone/>
            </a:pPr>
            <a:endParaRPr lang="en-US" dirty="0" smtClean="0">
              <a:ea typeface="Calibri"/>
              <a:cs typeface="Calibri"/>
              <a:sym typeface="Calibri"/>
            </a:endParaRPr>
          </a:p>
          <a:p>
            <a:pPr marL="0" lvl="0" indent="0">
              <a:spcBef>
                <a:spcPts val="0"/>
              </a:spcBef>
              <a:buNone/>
            </a:pPr>
            <a:r>
              <a:rPr lang="en-US" b="1" i="1" dirty="0" smtClean="0">
                <a:ea typeface="Calibri"/>
                <a:cs typeface="Calibri"/>
                <a:sym typeface="Calibri"/>
              </a:rPr>
              <a:t>Are there </a:t>
            </a:r>
            <a:r>
              <a:rPr lang="en-US" b="1" i="1" dirty="0">
                <a:ea typeface="Calibri"/>
                <a:cs typeface="Calibri"/>
                <a:sym typeface="Calibri"/>
              </a:rPr>
              <a:t>limitations, or even dangers,  to viewing customers as financial assets?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 b="7484"/>
          <a:stretch/>
        </p:blipFill>
        <p:spPr>
          <a:xfrm>
            <a:off x="7540909" y="1160174"/>
            <a:ext cx="3727166" cy="38671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6601" y="5061840"/>
            <a:ext cx="3895725" cy="1662809"/>
          </a:xfrm>
          <a:prstGeom prst="rect">
            <a:avLst/>
          </a:prstGeom>
        </p:spPr>
      </p:pic>
    </p:spTree>
    <p:extLst>
      <p:ext uri="{BB962C8B-B14F-4D97-AF65-F5344CB8AC3E}">
        <p14:creationId xmlns:p14="http://schemas.microsoft.com/office/powerpoint/2010/main" val="1019336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6"/>
            <a:ext cx="10744200" cy="669348"/>
          </a:xfrm>
        </p:spPr>
        <p:txBody>
          <a:bodyPr>
            <a:noAutofit/>
          </a:bodyPr>
          <a:lstStyle/>
          <a:p>
            <a:r>
              <a:rPr lang="en-US" dirty="0"/>
              <a:t>Big Data: Terabytes Rule</a:t>
            </a:r>
          </a:p>
        </p:txBody>
      </p:sp>
      <p:sp>
        <p:nvSpPr>
          <p:cNvPr id="3" name="Content Placeholder 2"/>
          <p:cNvSpPr>
            <a:spLocks noGrp="1"/>
          </p:cNvSpPr>
          <p:nvPr>
            <p:ph idx="1"/>
          </p:nvPr>
        </p:nvSpPr>
        <p:spPr>
          <a:xfrm>
            <a:off x="609600" y="1285875"/>
            <a:ext cx="6229349" cy="5438774"/>
          </a:xfrm>
        </p:spPr>
        <p:txBody>
          <a:bodyPr>
            <a:normAutofit/>
          </a:bodyPr>
          <a:lstStyle/>
          <a:p>
            <a:pPr marL="0" lvl="0" indent="0">
              <a:lnSpc>
                <a:spcPct val="100000"/>
              </a:lnSpc>
              <a:spcBef>
                <a:spcPts val="0"/>
              </a:spcBef>
              <a:buNone/>
            </a:pPr>
            <a:r>
              <a:rPr lang="en-US" b="1" dirty="0" smtClean="0">
                <a:ea typeface="Calibri"/>
                <a:cs typeface="Calibri"/>
                <a:sym typeface="Calibri"/>
              </a:rPr>
              <a:t>Big </a:t>
            </a:r>
            <a:r>
              <a:rPr lang="en-US" b="1" dirty="0">
                <a:ea typeface="Calibri"/>
                <a:cs typeface="Calibri"/>
                <a:sym typeface="Calibri"/>
              </a:rPr>
              <a:t>data </a:t>
            </a:r>
            <a:r>
              <a:rPr lang="en-US" dirty="0">
                <a:ea typeface="Calibri"/>
                <a:cs typeface="Calibri"/>
                <a:sym typeface="Calibri"/>
              </a:rPr>
              <a:t>is a popular term to describe the exponential growth of </a:t>
            </a:r>
            <a:r>
              <a:rPr lang="en-US" u="sng" dirty="0">
                <a:ea typeface="Calibri"/>
                <a:cs typeface="Calibri"/>
                <a:sym typeface="Calibri"/>
              </a:rPr>
              <a:t>structured</a:t>
            </a:r>
            <a:r>
              <a:rPr lang="en-US" dirty="0">
                <a:ea typeface="Calibri"/>
                <a:cs typeface="Calibri"/>
                <a:sym typeface="Calibri"/>
              </a:rPr>
              <a:t> and </a:t>
            </a:r>
            <a:r>
              <a:rPr lang="en-US" u="sng" dirty="0">
                <a:ea typeface="Calibri"/>
                <a:cs typeface="Calibri"/>
                <a:sym typeface="Calibri"/>
              </a:rPr>
              <a:t>unstructured</a:t>
            </a:r>
            <a:r>
              <a:rPr lang="en-US" dirty="0">
                <a:ea typeface="Calibri"/>
                <a:cs typeface="Calibri"/>
                <a:sym typeface="Calibri"/>
              </a:rPr>
              <a:t> data</a:t>
            </a:r>
            <a:r>
              <a:rPr lang="en-US" dirty="0" smtClean="0">
                <a:ea typeface="Calibri"/>
                <a:cs typeface="Calibri"/>
                <a:sym typeface="Calibri"/>
              </a:rPr>
              <a:t>.</a:t>
            </a:r>
          </a:p>
          <a:p>
            <a:pPr marL="0" lvl="0" indent="0">
              <a:lnSpc>
                <a:spcPct val="100000"/>
              </a:lnSpc>
              <a:spcBef>
                <a:spcPts val="0"/>
              </a:spcBef>
              <a:buNone/>
            </a:pPr>
            <a:endParaRPr lang="en-US" dirty="0">
              <a:ea typeface="Calibri"/>
              <a:cs typeface="Calibri"/>
              <a:sym typeface="Calibri"/>
            </a:endParaRPr>
          </a:p>
          <a:p>
            <a:pPr marL="800100" lvl="1" indent="-342900">
              <a:lnSpc>
                <a:spcPct val="100000"/>
              </a:lnSpc>
              <a:spcBef>
                <a:spcPts val="0"/>
              </a:spcBef>
            </a:pPr>
            <a:r>
              <a:rPr lang="en-US" sz="2800" dirty="0">
                <a:ea typeface="Calibri"/>
                <a:cs typeface="Calibri"/>
                <a:sym typeface="Calibri"/>
              </a:rPr>
              <a:t>Internet data can be hard to analyze using traditional approaches</a:t>
            </a:r>
            <a:r>
              <a:rPr lang="en-US" sz="2800" dirty="0" smtClean="0">
                <a:ea typeface="Calibri"/>
                <a:cs typeface="Calibri"/>
                <a:sym typeface="Calibri"/>
              </a:rPr>
              <a:t>.</a:t>
            </a:r>
          </a:p>
          <a:p>
            <a:pPr marL="800100" lvl="1" indent="-342900">
              <a:lnSpc>
                <a:spcPct val="100000"/>
              </a:lnSpc>
              <a:spcBef>
                <a:spcPts val="0"/>
              </a:spcBef>
            </a:pPr>
            <a:endParaRPr lang="en-US" sz="2800" dirty="0">
              <a:ea typeface="Calibri"/>
              <a:cs typeface="Calibri"/>
              <a:sym typeface="Calibri"/>
            </a:endParaRPr>
          </a:p>
          <a:p>
            <a:pPr marL="800100" lvl="1" indent="-342900">
              <a:lnSpc>
                <a:spcPct val="100000"/>
              </a:lnSpc>
              <a:spcBef>
                <a:spcPts val="0"/>
              </a:spcBef>
            </a:pPr>
            <a:r>
              <a:rPr lang="en-US" sz="2800" dirty="0">
                <a:ea typeface="Calibri"/>
                <a:cs typeface="Calibri"/>
                <a:sym typeface="Calibri"/>
              </a:rPr>
              <a:t>Internet of Things </a:t>
            </a:r>
          </a:p>
        </p:txBody>
      </p:sp>
      <p:pic>
        <p:nvPicPr>
          <p:cNvPr id="7" name="Picture 206" descr="Two women, one of them a salesperson, stand by a refrigerator with a computer screen in the door. One of the women holds a carton of milk and explains."/>
          <p:cNvPicPr preferRelativeResize="0"/>
          <p:nvPr/>
        </p:nvPicPr>
        <p:blipFill rotWithShape="1">
          <a:blip r:embed="rId3">
            <a:alphaModFix/>
          </a:blip>
          <a:srcRect/>
          <a:stretch/>
        </p:blipFill>
        <p:spPr>
          <a:xfrm>
            <a:off x="6753225" y="1285875"/>
            <a:ext cx="5372099" cy="4029075"/>
          </a:xfrm>
          <a:prstGeom prst="rect">
            <a:avLst/>
          </a:prstGeom>
          <a:noFill/>
          <a:ln>
            <a:noFill/>
          </a:ln>
        </p:spPr>
      </p:pic>
    </p:spTree>
    <p:extLst>
      <p:ext uri="{BB962C8B-B14F-4D97-AF65-F5344CB8AC3E}">
        <p14:creationId xmlns:p14="http://schemas.microsoft.com/office/powerpoint/2010/main" val="1630656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1163</Words>
  <Application>Microsoft Office PowerPoint</Application>
  <PresentationFormat>Widescreen</PresentationFormat>
  <Paragraphs>135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Lecture 5</vt:lpstr>
      <vt:lpstr>CRM: A Key Decision Tool for Marketers</vt:lpstr>
      <vt:lpstr>CRM Facilitates One-to-One Marketing</vt:lpstr>
      <vt:lpstr>Customer-Related Metrics</vt:lpstr>
      <vt:lpstr>Share of Customer</vt:lpstr>
      <vt:lpstr>Customer Equity and Lifetime Value</vt:lpstr>
      <vt:lpstr>Customer Prioritization</vt:lpstr>
      <vt:lpstr>Transforming Customers into Corporate Assets</vt:lpstr>
      <vt:lpstr>Big Data: Terabytes Rule</vt:lpstr>
      <vt:lpstr>Structured and Unstructured Data Examples</vt:lpstr>
      <vt:lpstr>Insights from Big Data</vt:lpstr>
      <vt:lpstr>Sources of Big Data for Marketers</vt:lpstr>
      <vt:lpstr>Data Mining</vt:lpstr>
      <vt:lpstr>Ethical/Sustainable Decisions in the Real World</vt:lpstr>
      <vt:lpstr>Marketing Analytics</vt:lpstr>
      <vt:lpstr>Comparing Value of Digital Marketing Investments</vt:lpstr>
      <vt:lpstr>Key Marketing Metrics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dc:title>
  <dc:creator>Sirajul Shibly</dc:creator>
  <cp:lastModifiedBy>SHIBLY, SIRAJUL</cp:lastModifiedBy>
  <cp:revision>111</cp:revision>
  <dcterms:created xsi:type="dcterms:W3CDTF">2019-08-25T14:38:15Z</dcterms:created>
  <dcterms:modified xsi:type="dcterms:W3CDTF">2021-01-13T00:32:58Z</dcterms:modified>
</cp:coreProperties>
</file>